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31"/>
  </p:notesMasterIdLst>
  <p:sldIdLst>
    <p:sldId id="256" r:id="rId2"/>
    <p:sldId id="288" r:id="rId3"/>
    <p:sldId id="267" r:id="rId4"/>
    <p:sldId id="258" r:id="rId5"/>
    <p:sldId id="268" r:id="rId6"/>
    <p:sldId id="269" r:id="rId7"/>
    <p:sldId id="271" r:id="rId8"/>
    <p:sldId id="270" r:id="rId9"/>
    <p:sldId id="272" r:id="rId10"/>
    <p:sldId id="259" r:id="rId11"/>
    <p:sldId id="266" r:id="rId12"/>
    <p:sldId id="261" r:id="rId13"/>
    <p:sldId id="262" r:id="rId14"/>
    <p:sldId id="263" r:id="rId15"/>
    <p:sldId id="264" r:id="rId16"/>
    <p:sldId id="274" r:id="rId17"/>
    <p:sldId id="265" r:id="rId18"/>
    <p:sldId id="277" r:id="rId19"/>
    <p:sldId id="276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6" r:id="rId28"/>
    <p:sldId id="275" r:id="rId29"/>
    <p:sldId id="28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975" autoAdjust="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B1B8FE-F4C9-4738-904D-2CA70D1EB432}" type="doc">
      <dgm:prSet loTypeId="urn:microsoft.com/office/officeart/2008/layout/Vertical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4EB9594-4145-4E03-A887-9305308F6CC0}">
      <dgm:prSet/>
      <dgm:spPr/>
      <dgm:t>
        <a:bodyPr/>
        <a:lstStyle/>
        <a:p>
          <a:r>
            <a:rPr lang="en-US" dirty="0"/>
            <a:t>intellectual capital   (e.g., secret formula of Coca-Cola soft drink )</a:t>
          </a:r>
        </a:p>
      </dgm:t>
    </dgm:pt>
    <dgm:pt modelId="{FB839AAF-4C57-4AB6-8904-FF0764D72084}" type="parTrans" cxnId="{C630EB54-0B1D-42DF-AACB-8410A53A61DE}">
      <dgm:prSet/>
      <dgm:spPr/>
      <dgm:t>
        <a:bodyPr/>
        <a:lstStyle/>
        <a:p>
          <a:endParaRPr lang="en-US"/>
        </a:p>
      </dgm:t>
    </dgm:pt>
    <dgm:pt modelId="{6AC6414E-A8CF-4BD1-8EA1-A215944B467B}" type="sibTrans" cxnId="{C630EB54-0B1D-42DF-AACB-8410A53A61DE}">
      <dgm:prSet/>
      <dgm:spPr/>
      <dgm:t>
        <a:bodyPr/>
        <a:lstStyle/>
        <a:p>
          <a:endParaRPr lang="en-US"/>
        </a:p>
      </dgm:t>
    </dgm:pt>
    <dgm:pt modelId="{4890AB5C-AA56-4425-B830-39C1FD2F39EC}">
      <dgm:prSet/>
      <dgm:spPr/>
      <dgm:t>
        <a:bodyPr/>
        <a:lstStyle/>
        <a:p>
          <a:r>
            <a:rPr lang="en-US"/>
            <a:t>Information</a:t>
          </a:r>
        </a:p>
      </dgm:t>
    </dgm:pt>
    <dgm:pt modelId="{8D2F47B9-BDF7-4440-9D7E-1BA1619AF151}" type="parTrans" cxnId="{37C20269-2BFE-4F3C-9B6E-24548B3780EF}">
      <dgm:prSet/>
      <dgm:spPr/>
      <dgm:t>
        <a:bodyPr/>
        <a:lstStyle/>
        <a:p>
          <a:endParaRPr lang="en-US"/>
        </a:p>
      </dgm:t>
    </dgm:pt>
    <dgm:pt modelId="{4103F31C-DF12-4F3E-8E69-194E95A50975}" type="sibTrans" cxnId="{37C20269-2BFE-4F3C-9B6E-24548B3780EF}">
      <dgm:prSet/>
      <dgm:spPr/>
      <dgm:t>
        <a:bodyPr/>
        <a:lstStyle/>
        <a:p>
          <a:endParaRPr lang="en-US"/>
        </a:p>
      </dgm:t>
    </dgm:pt>
    <dgm:pt modelId="{4566DC68-4EA5-47E0-AAF8-F346C5C69D2E}">
      <dgm:prSet/>
      <dgm:spPr/>
      <dgm:t>
        <a:bodyPr/>
        <a:lstStyle/>
        <a:p>
          <a:r>
            <a:rPr lang="en-US"/>
            <a:t>technology</a:t>
          </a:r>
        </a:p>
      </dgm:t>
    </dgm:pt>
    <dgm:pt modelId="{BB76A205-EB86-4B20-99A7-2DE0A8BA3075}" type="parTrans" cxnId="{2C386AC6-7DA5-43B6-8A5A-F56312EC4208}">
      <dgm:prSet/>
      <dgm:spPr/>
      <dgm:t>
        <a:bodyPr/>
        <a:lstStyle/>
        <a:p>
          <a:endParaRPr lang="en-US"/>
        </a:p>
      </dgm:t>
    </dgm:pt>
    <dgm:pt modelId="{E9DC13AE-7E1B-40E2-AEE7-560DD4C93F39}" type="sibTrans" cxnId="{2C386AC6-7DA5-43B6-8A5A-F56312EC4208}">
      <dgm:prSet/>
      <dgm:spPr/>
      <dgm:t>
        <a:bodyPr/>
        <a:lstStyle/>
        <a:p>
          <a:endParaRPr lang="en-US"/>
        </a:p>
      </dgm:t>
    </dgm:pt>
    <dgm:pt modelId="{A389044E-0AC2-4078-B394-FAF431957A9D}" type="pres">
      <dgm:prSet presAssocID="{C9B1B8FE-F4C9-4738-904D-2CA70D1EB432}" presName="Name0" presStyleCnt="0">
        <dgm:presLayoutVars>
          <dgm:chMax/>
          <dgm:chPref/>
          <dgm:dir/>
        </dgm:presLayoutVars>
      </dgm:prSet>
      <dgm:spPr/>
    </dgm:pt>
    <dgm:pt modelId="{2FE7449A-3E06-4DED-8E5C-C4D5ADD8CBB2}" type="pres">
      <dgm:prSet presAssocID="{B4EB9594-4145-4E03-A887-9305308F6CC0}" presName="parenttextcomposite" presStyleCnt="0"/>
      <dgm:spPr/>
    </dgm:pt>
    <dgm:pt modelId="{8C9323DA-E67B-40BC-9783-22D7A791CAD5}" type="pres">
      <dgm:prSet presAssocID="{B4EB9594-4145-4E03-A887-9305308F6CC0}" presName="parenttext" presStyleLbl="revTx" presStyleIdx="0" presStyleCnt="3">
        <dgm:presLayoutVars>
          <dgm:chMax/>
          <dgm:chPref val="2"/>
          <dgm:bulletEnabled val="1"/>
        </dgm:presLayoutVars>
      </dgm:prSet>
      <dgm:spPr/>
    </dgm:pt>
    <dgm:pt modelId="{DD1E06A1-6CF2-4D50-AA61-1B9002602DEC}" type="pres">
      <dgm:prSet presAssocID="{B4EB9594-4145-4E03-A887-9305308F6CC0}" presName="parallelogramComposite" presStyleCnt="0"/>
      <dgm:spPr/>
    </dgm:pt>
    <dgm:pt modelId="{2D8D9438-1D10-444E-9393-558DECAA3B5D}" type="pres">
      <dgm:prSet presAssocID="{B4EB9594-4145-4E03-A887-9305308F6CC0}" presName="parallelogram1" presStyleLbl="alignNode1" presStyleIdx="0" presStyleCnt="21"/>
      <dgm:spPr/>
    </dgm:pt>
    <dgm:pt modelId="{FA34A57B-0044-46E5-A5F2-7610DB724B3D}" type="pres">
      <dgm:prSet presAssocID="{B4EB9594-4145-4E03-A887-9305308F6CC0}" presName="parallelogram2" presStyleLbl="alignNode1" presStyleIdx="1" presStyleCnt="21"/>
      <dgm:spPr/>
    </dgm:pt>
    <dgm:pt modelId="{36637AF8-1247-4904-AF1D-06930C7C7E0D}" type="pres">
      <dgm:prSet presAssocID="{B4EB9594-4145-4E03-A887-9305308F6CC0}" presName="parallelogram3" presStyleLbl="alignNode1" presStyleIdx="2" presStyleCnt="21"/>
      <dgm:spPr/>
    </dgm:pt>
    <dgm:pt modelId="{1CFD7C83-98C9-4501-ADCD-63F35F1C4BC4}" type="pres">
      <dgm:prSet presAssocID="{B4EB9594-4145-4E03-A887-9305308F6CC0}" presName="parallelogram4" presStyleLbl="alignNode1" presStyleIdx="3" presStyleCnt="21"/>
      <dgm:spPr/>
    </dgm:pt>
    <dgm:pt modelId="{5A825AB1-370C-4365-AE76-64F2B6C7A0D0}" type="pres">
      <dgm:prSet presAssocID="{B4EB9594-4145-4E03-A887-9305308F6CC0}" presName="parallelogram5" presStyleLbl="alignNode1" presStyleIdx="4" presStyleCnt="21"/>
      <dgm:spPr/>
    </dgm:pt>
    <dgm:pt modelId="{72AF47E3-8E29-4B5D-B296-326D5F152FC7}" type="pres">
      <dgm:prSet presAssocID="{B4EB9594-4145-4E03-A887-9305308F6CC0}" presName="parallelogram6" presStyleLbl="alignNode1" presStyleIdx="5" presStyleCnt="21"/>
      <dgm:spPr/>
    </dgm:pt>
    <dgm:pt modelId="{42E7AA00-B084-4A00-BEB1-A4C73D1611E8}" type="pres">
      <dgm:prSet presAssocID="{B4EB9594-4145-4E03-A887-9305308F6CC0}" presName="parallelogram7" presStyleLbl="alignNode1" presStyleIdx="6" presStyleCnt="21"/>
      <dgm:spPr/>
    </dgm:pt>
    <dgm:pt modelId="{CE78F0AA-823E-40BC-9E4E-59C81B354CB5}" type="pres">
      <dgm:prSet presAssocID="{6AC6414E-A8CF-4BD1-8EA1-A215944B467B}" presName="sibTrans" presStyleCnt="0"/>
      <dgm:spPr/>
    </dgm:pt>
    <dgm:pt modelId="{875F2B31-9B4E-4E95-B980-DB2FB75F9977}" type="pres">
      <dgm:prSet presAssocID="{4890AB5C-AA56-4425-B830-39C1FD2F39EC}" presName="parenttextcomposite" presStyleCnt="0"/>
      <dgm:spPr/>
    </dgm:pt>
    <dgm:pt modelId="{1A54E4C3-6418-4FA3-972F-FE2468447C17}" type="pres">
      <dgm:prSet presAssocID="{4890AB5C-AA56-4425-B830-39C1FD2F39EC}" presName="parenttext" presStyleLbl="revTx" presStyleIdx="1" presStyleCnt="3">
        <dgm:presLayoutVars>
          <dgm:chMax/>
          <dgm:chPref val="2"/>
          <dgm:bulletEnabled val="1"/>
        </dgm:presLayoutVars>
      </dgm:prSet>
      <dgm:spPr/>
    </dgm:pt>
    <dgm:pt modelId="{01ED978C-25DD-4CA3-A565-B62217D5131C}" type="pres">
      <dgm:prSet presAssocID="{4890AB5C-AA56-4425-B830-39C1FD2F39EC}" presName="parallelogramComposite" presStyleCnt="0"/>
      <dgm:spPr/>
    </dgm:pt>
    <dgm:pt modelId="{DBD9FBA3-1111-42EB-A259-76D9A6AEA64A}" type="pres">
      <dgm:prSet presAssocID="{4890AB5C-AA56-4425-B830-39C1FD2F39EC}" presName="parallelogram1" presStyleLbl="alignNode1" presStyleIdx="7" presStyleCnt="21"/>
      <dgm:spPr/>
    </dgm:pt>
    <dgm:pt modelId="{DB0A62B8-7F50-48F0-9CB6-FE9CF3C7764F}" type="pres">
      <dgm:prSet presAssocID="{4890AB5C-AA56-4425-B830-39C1FD2F39EC}" presName="parallelogram2" presStyleLbl="alignNode1" presStyleIdx="8" presStyleCnt="21"/>
      <dgm:spPr/>
    </dgm:pt>
    <dgm:pt modelId="{C6195E4B-8BB3-43D6-8C4B-AA806FDDF0D5}" type="pres">
      <dgm:prSet presAssocID="{4890AB5C-AA56-4425-B830-39C1FD2F39EC}" presName="parallelogram3" presStyleLbl="alignNode1" presStyleIdx="9" presStyleCnt="21"/>
      <dgm:spPr/>
    </dgm:pt>
    <dgm:pt modelId="{FAE9823C-F3C1-430F-8A89-B2F04099DE2D}" type="pres">
      <dgm:prSet presAssocID="{4890AB5C-AA56-4425-B830-39C1FD2F39EC}" presName="parallelogram4" presStyleLbl="alignNode1" presStyleIdx="10" presStyleCnt="21"/>
      <dgm:spPr/>
    </dgm:pt>
    <dgm:pt modelId="{0CC9211A-0975-47CD-9518-BE72B42E7837}" type="pres">
      <dgm:prSet presAssocID="{4890AB5C-AA56-4425-B830-39C1FD2F39EC}" presName="parallelogram5" presStyleLbl="alignNode1" presStyleIdx="11" presStyleCnt="21"/>
      <dgm:spPr/>
    </dgm:pt>
    <dgm:pt modelId="{2E0C9E36-E53B-4B61-977C-512B5F9F3F77}" type="pres">
      <dgm:prSet presAssocID="{4890AB5C-AA56-4425-B830-39C1FD2F39EC}" presName="parallelogram6" presStyleLbl="alignNode1" presStyleIdx="12" presStyleCnt="21"/>
      <dgm:spPr/>
    </dgm:pt>
    <dgm:pt modelId="{0448D133-B6E2-4955-862E-A84791EDB8B6}" type="pres">
      <dgm:prSet presAssocID="{4890AB5C-AA56-4425-B830-39C1FD2F39EC}" presName="parallelogram7" presStyleLbl="alignNode1" presStyleIdx="13" presStyleCnt="21"/>
      <dgm:spPr/>
    </dgm:pt>
    <dgm:pt modelId="{00561BB2-3E22-4A3F-8AC7-D135AF110552}" type="pres">
      <dgm:prSet presAssocID="{4103F31C-DF12-4F3E-8E69-194E95A50975}" presName="sibTrans" presStyleCnt="0"/>
      <dgm:spPr/>
    </dgm:pt>
    <dgm:pt modelId="{861C3344-CFF3-4F70-B54C-49FB788F79B6}" type="pres">
      <dgm:prSet presAssocID="{4566DC68-4EA5-47E0-AAF8-F346C5C69D2E}" presName="parenttextcomposite" presStyleCnt="0"/>
      <dgm:spPr/>
    </dgm:pt>
    <dgm:pt modelId="{F7760007-DE29-4FB6-9A11-BA95EA90408E}" type="pres">
      <dgm:prSet presAssocID="{4566DC68-4EA5-47E0-AAF8-F346C5C69D2E}" presName="parenttext" presStyleLbl="revTx" presStyleIdx="2" presStyleCnt="3">
        <dgm:presLayoutVars>
          <dgm:chMax/>
          <dgm:chPref val="2"/>
          <dgm:bulletEnabled val="1"/>
        </dgm:presLayoutVars>
      </dgm:prSet>
      <dgm:spPr/>
    </dgm:pt>
    <dgm:pt modelId="{20072873-2E19-41B9-B16F-0D50CD43E24E}" type="pres">
      <dgm:prSet presAssocID="{4566DC68-4EA5-47E0-AAF8-F346C5C69D2E}" presName="parallelogramComposite" presStyleCnt="0"/>
      <dgm:spPr/>
    </dgm:pt>
    <dgm:pt modelId="{B0C2ADAE-5E04-4C18-862A-21431D7EB7BC}" type="pres">
      <dgm:prSet presAssocID="{4566DC68-4EA5-47E0-AAF8-F346C5C69D2E}" presName="parallelogram1" presStyleLbl="alignNode1" presStyleIdx="14" presStyleCnt="21"/>
      <dgm:spPr/>
    </dgm:pt>
    <dgm:pt modelId="{92066D20-AFD9-43F1-8D2E-34BEFFD6810B}" type="pres">
      <dgm:prSet presAssocID="{4566DC68-4EA5-47E0-AAF8-F346C5C69D2E}" presName="parallelogram2" presStyleLbl="alignNode1" presStyleIdx="15" presStyleCnt="21"/>
      <dgm:spPr/>
    </dgm:pt>
    <dgm:pt modelId="{B000008A-2D48-45D4-B098-7A6531A0A524}" type="pres">
      <dgm:prSet presAssocID="{4566DC68-4EA5-47E0-AAF8-F346C5C69D2E}" presName="parallelogram3" presStyleLbl="alignNode1" presStyleIdx="16" presStyleCnt="21"/>
      <dgm:spPr/>
    </dgm:pt>
    <dgm:pt modelId="{BBE1A145-3D18-4C3F-967B-2F710A5FDDDE}" type="pres">
      <dgm:prSet presAssocID="{4566DC68-4EA5-47E0-AAF8-F346C5C69D2E}" presName="parallelogram4" presStyleLbl="alignNode1" presStyleIdx="17" presStyleCnt="21"/>
      <dgm:spPr/>
    </dgm:pt>
    <dgm:pt modelId="{09E657F0-D11E-48A7-9F8C-88E2B16FCEAC}" type="pres">
      <dgm:prSet presAssocID="{4566DC68-4EA5-47E0-AAF8-F346C5C69D2E}" presName="parallelogram5" presStyleLbl="alignNode1" presStyleIdx="18" presStyleCnt="21"/>
      <dgm:spPr/>
    </dgm:pt>
    <dgm:pt modelId="{F28DEC4E-602B-4063-B099-B65F159C8B7F}" type="pres">
      <dgm:prSet presAssocID="{4566DC68-4EA5-47E0-AAF8-F346C5C69D2E}" presName="parallelogram6" presStyleLbl="alignNode1" presStyleIdx="19" presStyleCnt="21"/>
      <dgm:spPr/>
    </dgm:pt>
    <dgm:pt modelId="{B5AD30D8-FC01-42EE-9CE4-39908EF8335F}" type="pres">
      <dgm:prSet presAssocID="{4566DC68-4EA5-47E0-AAF8-F346C5C69D2E}" presName="parallelogram7" presStyleLbl="alignNode1" presStyleIdx="20" presStyleCnt="21"/>
      <dgm:spPr/>
    </dgm:pt>
  </dgm:ptLst>
  <dgm:cxnLst>
    <dgm:cxn modelId="{003F392F-2C53-4CE6-8468-BEDD55E70DD3}" type="presOf" srcId="{B4EB9594-4145-4E03-A887-9305308F6CC0}" destId="{8C9323DA-E67B-40BC-9783-22D7A791CAD5}" srcOrd="0" destOrd="0" presId="urn:microsoft.com/office/officeart/2008/layout/VerticalAccentList"/>
    <dgm:cxn modelId="{37C20269-2BFE-4F3C-9B6E-24548B3780EF}" srcId="{C9B1B8FE-F4C9-4738-904D-2CA70D1EB432}" destId="{4890AB5C-AA56-4425-B830-39C1FD2F39EC}" srcOrd="1" destOrd="0" parTransId="{8D2F47B9-BDF7-4440-9D7E-1BA1619AF151}" sibTransId="{4103F31C-DF12-4F3E-8E69-194E95A50975}"/>
    <dgm:cxn modelId="{C630EB54-0B1D-42DF-AACB-8410A53A61DE}" srcId="{C9B1B8FE-F4C9-4738-904D-2CA70D1EB432}" destId="{B4EB9594-4145-4E03-A887-9305308F6CC0}" srcOrd="0" destOrd="0" parTransId="{FB839AAF-4C57-4AB6-8904-FF0764D72084}" sibTransId="{6AC6414E-A8CF-4BD1-8EA1-A215944B467B}"/>
    <dgm:cxn modelId="{F3304D95-2E6A-4051-84B2-3C332F1F06EE}" type="presOf" srcId="{C9B1B8FE-F4C9-4738-904D-2CA70D1EB432}" destId="{A389044E-0AC2-4078-B394-FAF431957A9D}" srcOrd="0" destOrd="0" presId="urn:microsoft.com/office/officeart/2008/layout/VerticalAccentList"/>
    <dgm:cxn modelId="{BFAB1AB4-06AC-4EB2-A581-62E5500102EE}" type="presOf" srcId="{4566DC68-4EA5-47E0-AAF8-F346C5C69D2E}" destId="{F7760007-DE29-4FB6-9A11-BA95EA90408E}" srcOrd="0" destOrd="0" presId="urn:microsoft.com/office/officeart/2008/layout/VerticalAccentList"/>
    <dgm:cxn modelId="{2C386AC6-7DA5-43B6-8A5A-F56312EC4208}" srcId="{C9B1B8FE-F4C9-4738-904D-2CA70D1EB432}" destId="{4566DC68-4EA5-47E0-AAF8-F346C5C69D2E}" srcOrd="2" destOrd="0" parTransId="{BB76A205-EB86-4B20-99A7-2DE0A8BA3075}" sibTransId="{E9DC13AE-7E1B-40E2-AEE7-560DD4C93F39}"/>
    <dgm:cxn modelId="{228FB1FD-7A72-4BC2-8474-8DECBC77FFE5}" type="presOf" srcId="{4890AB5C-AA56-4425-B830-39C1FD2F39EC}" destId="{1A54E4C3-6418-4FA3-972F-FE2468447C17}" srcOrd="0" destOrd="0" presId="urn:microsoft.com/office/officeart/2008/layout/VerticalAccentList"/>
    <dgm:cxn modelId="{6ED35388-2ACA-4EC2-84E0-5DFD19BED615}" type="presParOf" srcId="{A389044E-0AC2-4078-B394-FAF431957A9D}" destId="{2FE7449A-3E06-4DED-8E5C-C4D5ADD8CBB2}" srcOrd="0" destOrd="0" presId="urn:microsoft.com/office/officeart/2008/layout/VerticalAccentList"/>
    <dgm:cxn modelId="{2D32ADA7-2F68-4797-A27D-6CDE1EE6A9DE}" type="presParOf" srcId="{2FE7449A-3E06-4DED-8E5C-C4D5ADD8CBB2}" destId="{8C9323DA-E67B-40BC-9783-22D7A791CAD5}" srcOrd="0" destOrd="0" presId="urn:microsoft.com/office/officeart/2008/layout/VerticalAccentList"/>
    <dgm:cxn modelId="{9615C1F5-D25E-43DC-A5FF-627457D3D370}" type="presParOf" srcId="{A389044E-0AC2-4078-B394-FAF431957A9D}" destId="{DD1E06A1-6CF2-4D50-AA61-1B9002602DEC}" srcOrd="1" destOrd="0" presId="urn:microsoft.com/office/officeart/2008/layout/VerticalAccentList"/>
    <dgm:cxn modelId="{871D6D45-7BE9-4A91-A2AE-88D1F22D9128}" type="presParOf" srcId="{DD1E06A1-6CF2-4D50-AA61-1B9002602DEC}" destId="{2D8D9438-1D10-444E-9393-558DECAA3B5D}" srcOrd="0" destOrd="0" presId="urn:microsoft.com/office/officeart/2008/layout/VerticalAccentList"/>
    <dgm:cxn modelId="{271782EB-C555-4D9B-9B51-59824B0AE3A8}" type="presParOf" srcId="{DD1E06A1-6CF2-4D50-AA61-1B9002602DEC}" destId="{FA34A57B-0044-46E5-A5F2-7610DB724B3D}" srcOrd="1" destOrd="0" presId="urn:microsoft.com/office/officeart/2008/layout/VerticalAccentList"/>
    <dgm:cxn modelId="{7A019493-007B-4331-A140-CD0325985500}" type="presParOf" srcId="{DD1E06A1-6CF2-4D50-AA61-1B9002602DEC}" destId="{36637AF8-1247-4904-AF1D-06930C7C7E0D}" srcOrd="2" destOrd="0" presId="urn:microsoft.com/office/officeart/2008/layout/VerticalAccentList"/>
    <dgm:cxn modelId="{408DF474-17F1-406A-B0F5-23DC7E8372C7}" type="presParOf" srcId="{DD1E06A1-6CF2-4D50-AA61-1B9002602DEC}" destId="{1CFD7C83-98C9-4501-ADCD-63F35F1C4BC4}" srcOrd="3" destOrd="0" presId="urn:microsoft.com/office/officeart/2008/layout/VerticalAccentList"/>
    <dgm:cxn modelId="{BF7D9472-5166-49CD-A0A8-9E2312D8C870}" type="presParOf" srcId="{DD1E06A1-6CF2-4D50-AA61-1B9002602DEC}" destId="{5A825AB1-370C-4365-AE76-64F2B6C7A0D0}" srcOrd="4" destOrd="0" presId="urn:microsoft.com/office/officeart/2008/layout/VerticalAccentList"/>
    <dgm:cxn modelId="{E565A06A-381E-4670-85FD-13E365D52748}" type="presParOf" srcId="{DD1E06A1-6CF2-4D50-AA61-1B9002602DEC}" destId="{72AF47E3-8E29-4B5D-B296-326D5F152FC7}" srcOrd="5" destOrd="0" presId="urn:microsoft.com/office/officeart/2008/layout/VerticalAccentList"/>
    <dgm:cxn modelId="{FE64A268-FAA2-4959-AA05-99708A318E5A}" type="presParOf" srcId="{DD1E06A1-6CF2-4D50-AA61-1B9002602DEC}" destId="{42E7AA00-B084-4A00-BEB1-A4C73D1611E8}" srcOrd="6" destOrd="0" presId="urn:microsoft.com/office/officeart/2008/layout/VerticalAccentList"/>
    <dgm:cxn modelId="{D3B61A91-1680-4DA2-AA15-71E6FA7730C1}" type="presParOf" srcId="{A389044E-0AC2-4078-B394-FAF431957A9D}" destId="{CE78F0AA-823E-40BC-9E4E-59C81B354CB5}" srcOrd="2" destOrd="0" presId="urn:microsoft.com/office/officeart/2008/layout/VerticalAccentList"/>
    <dgm:cxn modelId="{F00F6A2E-8758-45D8-BE27-ECA6F5EE0968}" type="presParOf" srcId="{A389044E-0AC2-4078-B394-FAF431957A9D}" destId="{875F2B31-9B4E-4E95-B980-DB2FB75F9977}" srcOrd="3" destOrd="0" presId="urn:microsoft.com/office/officeart/2008/layout/VerticalAccentList"/>
    <dgm:cxn modelId="{65923136-5FD7-4C49-88DF-E75204C7C859}" type="presParOf" srcId="{875F2B31-9B4E-4E95-B980-DB2FB75F9977}" destId="{1A54E4C3-6418-4FA3-972F-FE2468447C17}" srcOrd="0" destOrd="0" presId="urn:microsoft.com/office/officeart/2008/layout/VerticalAccentList"/>
    <dgm:cxn modelId="{72B8291E-427C-4BE3-9D8E-257C558C6717}" type="presParOf" srcId="{A389044E-0AC2-4078-B394-FAF431957A9D}" destId="{01ED978C-25DD-4CA3-A565-B62217D5131C}" srcOrd="4" destOrd="0" presId="urn:microsoft.com/office/officeart/2008/layout/VerticalAccentList"/>
    <dgm:cxn modelId="{C9DB3547-115D-4C97-90AE-7C202D6CEFF9}" type="presParOf" srcId="{01ED978C-25DD-4CA3-A565-B62217D5131C}" destId="{DBD9FBA3-1111-42EB-A259-76D9A6AEA64A}" srcOrd="0" destOrd="0" presId="urn:microsoft.com/office/officeart/2008/layout/VerticalAccentList"/>
    <dgm:cxn modelId="{C972E920-64B3-4BAF-80D3-AAD37746BBC6}" type="presParOf" srcId="{01ED978C-25DD-4CA3-A565-B62217D5131C}" destId="{DB0A62B8-7F50-48F0-9CB6-FE9CF3C7764F}" srcOrd="1" destOrd="0" presId="urn:microsoft.com/office/officeart/2008/layout/VerticalAccentList"/>
    <dgm:cxn modelId="{D7D82D83-B7E9-4F23-B573-CA60DB5E43B2}" type="presParOf" srcId="{01ED978C-25DD-4CA3-A565-B62217D5131C}" destId="{C6195E4B-8BB3-43D6-8C4B-AA806FDDF0D5}" srcOrd="2" destOrd="0" presId="urn:microsoft.com/office/officeart/2008/layout/VerticalAccentList"/>
    <dgm:cxn modelId="{AF207CB5-0D17-441F-A7CA-ADE32C222803}" type="presParOf" srcId="{01ED978C-25DD-4CA3-A565-B62217D5131C}" destId="{FAE9823C-F3C1-430F-8A89-B2F04099DE2D}" srcOrd="3" destOrd="0" presId="urn:microsoft.com/office/officeart/2008/layout/VerticalAccentList"/>
    <dgm:cxn modelId="{0CC64DDD-81D9-4920-8618-D2B0DBAB8DB8}" type="presParOf" srcId="{01ED978C-25DD-4CA3-A565-B62217D5131C}" destId="{0CC9211A-0975-47CD-9518-BE72B42E7837}" srcOrd="4" destOrd="0" presId="urn:microsoft.com/office/officeart/2008/layout/VerticalAccentList"/>
    <dgm:cxn modelId="{7535C467-2C63-48E7-B347-B142DA973F82}" type="presParOf" srcId="{01ED978C-25DD-4CA3-A565-B62217D5131C}" destId="{2E0C9E36-E53B-4B61-977C-512B5F9F3F77}" srcOrd="5" destOrd="0" presId="urn:microsoft.com/office/officeart/2008/layout/VerticalAccentList"/>
    <dgm:cxn modelId="{244E27B6-7653-4DC0-9E8A-4CBB7C22B471}" type="presParOf" srcId="{01ED978C-25DD-4CA3-A565-B62217D5131C}" destId="{0448D133-B6E2-4955-862E-A84791EDB8B6}" srcOrd="6" destOrd="0" presId="urn:microsoft.com/office/officeart/2008/layout/VerticalAccentList"/>
    <dgm:cxn modelId="{27F87F77-7E73-4228-84CE-97F0396DCC0E}" type="presParOf" srcId="{A389044E-0AC2-4078-B394-FAF431957A9D}" destId="{00561BB2-3E22-4A3F-8AC7-D135AF110552}" srcOrd="5" destOrd="0" presId="urn:microsoft.com/office/officeart/2008/layout/VerticalAccentList"/>
    <dgm:cxn modelId="{C68B000D-626E-417A-8CC8-45C2654ACB70}" type="presParOf" srcId="{A389044E-0AC2-4078-B394-FAF431957A9D}" destId="{861C3344-CFF3-4F70-B54C-49FB788F79B6}" srcOrd="6" destOrd="0" presId="urn:microsoft.com/office/officeart/2008/layout/VerticalAccentList"/>
    <dgm:cxn modelId="{489FB5C2-A096-43B3-91A0-4C4B4B2A86BA}" type="presParOf" srcId="{861C3344-CFF3-4F70-B54C-49FB788F79B6}" destId="{F7760007-DE29-4FB6-9A11-BA95EA90408E}" srcOrd="0" destOrd="0" presId="urn:microsoft.com/office/officeart/2008/layout/VerticalAccentList"/>
    <dgm:cxn modelId="{71D1C2E7-9606-4C19-9D86-668E21AE7131}" type="presParOf" srcId="{A389044E-0AC2-4078-B394-FAF431957A9D}" destId="{20072873-2E19-41B9-B16F-0D50CD43E24E}" srcOrd="7" destOrd="0" presId="urn:microsoft.com/office/officeart/2008/layout/VerticalAccentList"/>
    <dgm:cxn modelId="{3A81DAE4-6952-43AE-A3B8-5D5D6D6DC06F}" type="presParOf" srcId="{20072873-2E19-41B9-B16F-0D50CD43E24E}" destId="{B0C2ADAE-5E04-4C18-862A-21431D7EB7BC}" srcOrd="0" destOrd="0" presId="urn:microsoft.com/office/officeart/2008/layout/VerticalAccentList"/>
    <dgm:cxn modelId="{F7B4D040-7921-4DB9-8657-BE56234EDB88}" type="presParOf" srcId="{20072873-2E19-41B9-B16F-0D50CD43E24E}" destId="{92066D20-AFD9-43F1-8D2E-34BEFFD6810B}" srcOrd="1" destOrd="0" presId="urn:microsoft.com/office/officeart/2008/layout/VerticalAccentList"/>
    <dgm:cxn modelId="{99BBFEBF-A2BE-422A-AC28-E25DD5C8FA84}" type="presParOf" srcId="{20072873-2E19-41B9-B16F-0D50CD43E24E}" destId="{B000008A-2D48-45D4-B098-7A6531A0A524}" srcOrd="2" destOrd="0" presId="urn:microsoft.com/office/officeart/2008/layout/VerticalAccentList"/>
    <dgm:cxn modelId="{3A3D912A-E177-4206-A81B-94EF08608166}" type="presParOf" srcId="{20072873-2E19-41B9-B16F-0D50CD43E24E}" destId="{BBE1A145-3D18-4C3F-967B-2F710A5FDDDE}" srcOrd="3" destOrd="0" presId="urn:microsoft.com/office/officeart/2008/layout/VerticalAccentList"/>
    <dgm:cxn modelId="{FB19CAB7-13A8-4913-9818-18FDD9827E78}" type="presParOf" srcId="{20072873-2E19-41B9-B16F-0D50CD43E24E}" destId="{09E657F0-D11E-48A7-9F8C-88E2B16FCEAC}" srcOrd="4" destOrd="0" presId="urn:microsoft.com/office/officeart/2008/layout/VerticalAccentList"/>
    <dgm:cxn modelId="{1BB1BAE4-370E-420D-A69F-F888A790EC0C}" type="presParOf" srcId="{20072873-2E19-41B9-B16F-0D50CD43E24E}" destId="{F28DEC4E-602B-4063-B099-B65F159C8B7F}" srcOrd="5" destOrd="0" presId="urn:microsoft.com/office/officeart/2008/layout/VerticalAccentList"/>
    <dgm:cxn modelId="{0D5ACF28-EF95-40DE-BFE2-506145639B03}" type="presParOf" srcId="{20072873-2E19-41B9-B16F-0D50CD43E24E}" destId="{B5AD30D8-FC01-42EE-9CE4-39908EF8335F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9323DA-E67B-40BC-9783-22D7A791CAD5}">
      <dsp:nvSpPr>
        <dsp:cNvPr id="0" name=""/>
        <dsp:cNvSpPr/>
      </dsp:nvSpPr>
      <dsp:spPr>
        <a:xfrm>
          <a:off x="466234" y="148113"/>
          <a:ext cx="8392212" cy="7629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intellectual capital   (e.g., secret formula of Coca-Cola soft drink )</a:t>
          </a:r>
        </a:p>
      </dsp:txBody>
      <dsp:txXfrm>
        <a:off x="466234" y="148113"/>
        <a:ext cx="8392212" cy="762928"/>
      </dsp:txXfrm>
    </dsp:sp>
    <dsp:sp modelId="{2D8D9438-1D10-444E-9393-558DECAA3B5D}">
      <dsp:nvSpPr>
        <dsp:cNvPr id="0" name=""/>
        <dsp:cNvSpPr/>
      </dsp:nvSpPr>
      <dsp:spPr>
        <a:xfrm>
          <a:off x="466234" y="911042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34A57B-0044-46E5-A5F2-7610DB724B3D}">
      <dsp:nvSpPr>
        <dsp:cNvPr id="0" name=""/>
        <dsp:cNvSpPr/>
      </dsp:nvSpPr>
      <dsp:spPr>
        <a:xfrm>
          <a:off x="1650468" y="911042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637AF8-1247-4904-AF1D-06930C7C7E0D}">
      <dsp:nvSpPr>
        <dsp:cNvPr id="0" name=""/>
        <dsp:cNvSpPr/>
      </dsp:nvSpPr>
      <dsp:spPr>
        <a:xfrm>
          <a:off x="2834703" y="911042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FD7C83-98C9-4501-ADCD-63F35F1C4BC4}">
      <dsp:nvSpPr>
        <dsp:cNvPr id="0" name=""/>
        <dsp:cNvSpPr/>
      </dsp:nvSpPr>
      <dsp:spPr>
        <a:xfrm>
          <a:off x="4018937" y="911042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825AB1-370C-4365-AE76-64F2B6C7A0D0}">
      <dsp:nvSpPr>
        <dsp:cNvPr id="0" name=""/>
        <dsp:cNvSpPr/>
      </dsp:nvSpPr>
      <dsp:spPr>
        <a:xfrm>
          <a:off x="5203171" y="911042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AF47E3-8E29-4B5D-B296-326D5F152FC7}">
      <dsp:nvSpPr>
        <dsp:cNvPr id="0" name=""/>
        <dsp:cNvSpPr/>
      </dsp:nvSpPr>
      <dsp:spPr>
        <a:xfrm>
          <a:off x="6387406" y="911042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E7AA00-B084-4A00-BEB1-A4C73D1611E8}">
      <dsp:nvSpPr>
        <dsp:cNvPr id="0" name=""/>
        <dsp:cNvSpPr/>
      </dsp:nvSpPr>
      <dsp:spPr>
        <a:xfrm>
          <a:off x="7571640" y="911042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54E4C3-6418-4FA3-972F-FE2468447C17}">
      <dsp:nvSpPr>
        <dsp:cNvPr id="0" name=""/>
        <dsp:cNvSpPr/>
      </dsp:nvSpPr>
      <dsp:spPr>
        <a:xfrm>
          <a:off x="466234" y="1163045"/>
          <a:ext cx="8392212" cy="7629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Information</a:t>
          </a:r>
        </a:p>
      </dsp:txBody>
      <dsp:txXfrm>
        <a:off x="466234" y="1163045"/>
        <a:ext cx="8392212" cy="762928"/>
      </dsp:txXfrm>
    </dsp:sp>
    <dsp:sp modelId="{DBD9FBA3-1111-42EB-A259-76D9A6AEA64A}">
      <dsp:nvSpPr>
        <dsp:cNvPr id="0" name=""/>
        <dsp:cNvSpPr/>
      </dsp:nvSpPr>
      <dsp:spPr>
        <a:xfrm>
          <a:off x="466234" y="1925974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0A62B8-7F50-48F0-9CB6-FE9CF3C7764F}">
      <dsp:nvSpPr>
        <dsp:cNvPr id="0" name=""/>
        <dsp:cNvSpPr/>
      </dsp:nvSpPr>
      <dsp:spPr>
        <a:xfrm>
          <a:off x="1650468" y="1925974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195E4B-8BB3-43D6-8C4B-AA806FDDF0D5}">
      <dsp:nvSpPr>
        <dsp:cNvPr id="0" name=""/>
        <dsp:cNvSpPr/>
      </dsp:nvSpPr>
      <dsp:spPr>
        <a:xfrm>
          <a:off x="2834703" y="1925974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E9823C-F3C1-430F-8A89-B2F04099DE2D}">
      <dsp:nvSpPr>
        <dsp:cNvPr id="0" name=""/>
        <dsp:cNvSpPr/>
      </dsp:nvSpPr>
      <dsp:spPr>
        <a:xfrm>
          <a:off x="4018937" y="1925974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C9211A-0975-47CD-9518-BE72B42E7837}">
      <dsp:nvSpPr>
        <dsp:cNvPr id="0" name=""/>
        <dsp:cNvSpPr/>
      </dsp:nvSpPr>
      <dsp:spPr>
        <a:xfrm>
          <a:off x="5203171" y="1925974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0C9E36-E53B-4B61-977C-512B5F9F3F77}">
      <dsp:nvSpPr>
        <dsp:cNvPr id="0" name=""/>
        <dsp:cNvSpPr/>
      </dsp:nvSpPr>
      <dsp:spPr>
        <a:xfrm>
          <a:off x="6387406" y="1925974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48D133-B6E2-4955-862E-A84791EDB8B6}">
      <dsp:nvSpPr>
        <dsp:cNvPr id="0" name=""/>
        <dsp:cNvSpPr/>
      </dsp:nvSpPr>
      <dsp:spPr>
        <a:xfrm>
          <a:off x="7571640" y="1925974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760007-DE29-4FB6-9A11-BA95EA90408E}">
      <dsp:nvSpPr>
        <dsp:cNvPr id="0" name=""/>
        <dsp:cNvSpPr/>
      </dsp:nvSpPr>
      <dsp:spPr>
        <a:xfrm>
          <a:off x="466234" y="2177978"/>
          <a:ext cx="8392212" cy="7629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technology</a:t>
          </a:r>
        </a:p>
      </dsp:txBody>
      <dsp:txXfrm>
        <a:off x="466234" y="2177978"/>
        <a:ext cx="8392212" cy="762928"/>
      </dsp:txXfrm>
    </dsp:sp>
    <dsp:sp modelId="{B0C2ADAE-5E04-4C18-862A-21431D7EB7BC}">
      <dsp:nvSpPr>
        <dsp:cNvPr id="0" name=""/>
        <dsp:cNvSpPr/>
      </dsp:nvSpPr>
      <dsp:spPr>
        <a:xfrm>
          <a:off x="466234" y="2940906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066D20-AFD9-43F1-8D2E-34BEFFD6810B}">
      <dsp:nvSpPr>
        <dsp:cNvPr id="0" name=""/>
        <dsp:cNvSpPr/>
      </dsp:nvSpPr>
      <dsp:spPr>
        <a:xfrm>
          <a:off x="1650468" y="2940906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00008A-2D48-45D4-B098-7A6531A0A524}">
      <dsp:nvSpPr>
        <dsp:cNvPr id="0" name=""/>
        <dsp:cNvSpPr/>
      </dsp:nvSpPr>
      <dsp:spPr>
        <a:xfrm>
          <a:off x="2834703" y="2940906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E1A145-3D18-4C3F-967B-2F710A5FDDDE}">
      <dsp:nvSpPr>
        <dsp:cNvPr id="0" name=""/>
        <dsp:cNvSpPr/>
      </dsp:nvSpPr>
      <dsp:spPr>
        <a:xfrm>
          <a:off x="4018937" y="2940906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E657F0-D11E-48A7-9F8C-88E2B16FCEAC}">
      <dsp:nvSpPr>
        <dsp:cNvPr id="0" name=""/>
        <dsp:cNvSpPr/>
      </dsp:nvSpPr>
      <dsp:spPr>
        <a:xfrm>
          <a:off x="5203171" y="2940906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8DEC4E-602B-4063-B099-B65F159C8B7F}">
      <dsp:nvSpPr>
        <dsp:cNvPr id="0" name=""/>
        <dsp:cNvSpPr/>
      </dsp:nvSpPr>
      <dsp:spPr>
        <a:xfrm>
          <a:off x="6387406" y="2940906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AD30D8-FC01-42EE-9CE4-39908EF8335F}">
      <dsp:nvSpPr>
        <dsp:cNvPr id="0" name=""/>
        <dsp:cNvSpPr/>
      </dsp:nvSpPr>
      <dsp:spPr>
        <a:xfrm>
          <a:off x="7571640" y="2940906"/>
          <a:ext cx="1118961" cy="186493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svg>
</file>

<file path=ppt/media/image4.png>
</file>

<file path=ppt/media/image5.jp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7FC75-1415-46B0-AA01-5CC84EC58663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6B3985-8279-44D9-809C-61949F599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855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1. Understanding the Digital Economy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be able to define the Digital Economy and explain its fundamental shift from traditional industrial economies to knowledge-based economies.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describe how intellectual capital, technology, and networked intelligence contribute to value creation in the digital economy.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analyze the impact of globalization and the development of new business models in the digital economy.</a:t>
            </a:r>
          </a:p>
          <a:p>
            <a:r>
              <a:rPr lang="en-US" b="1" dirty="0"/>
              <a:t>2. Professionalism in the Digital Workplace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understand the key elements of professionalism as described by </a:t>
            </a:r>
            <a:r>
              <a:rPr lang="en-US" dirty="0" err="1"/>
              <a:t>Freidson's</a:t>
            </a:r>
            <a:r>
              <a:rPr lang="en-US" dirty="0"/>
              <a:t> Professionalism Theory, including the monopoly of knowledge and the role of professional institutions.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explain how professionalism shapes labor markets and creates a unique category of labor.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recognize the role of professional autonomy, certification processes, and accountability mechanisms in maintaining ethical practices in the workplace.</a:t>
            </a:r>
          </a:p>
          <a:p>
            <a:r>
              <a:rPr lang="en-US" b="1" dirty="0"/>
              <a:t>3. Ethical Considerations in Digital Practices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identify key ethical considerations for professionals in digital fields, including privacy, data protection, cybersecurity, and digital inclusion.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understand the importance of professional competence and integrity in ensuring fair, responsible, and socially beneficial technological practices.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explore the societal impacts of digital technologies and the responsibility of digital practitioners to ensure technology serves the public good without perpetuating harm or bias.</a:t>
            </a:r>
          </a:p>
          <a:p>
            <a:r>
              <a:rPr lang="en-US" b="1" dirty="0"/>
              <a:t>4. Application of Ethical Theories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apply key ethical theories such as Deontological Ethics (Kant) and Utilitarianism (Bentham &amp; Mill) to real-world digital practice scenarios.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engage in critical discussions about ethical dilemmas and propose solutions using these frameworks.</a:t>
            </a:r>
          </a:p>
          <a:p>
            <a:r>
              <a:rPr lang="en-US" b="1" dirty="0"/>
              <a:t>5. Professional Values in Digital Practices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define and apply the core professional values expected in the digital workplace, including integrity, confidentiality, competence, responsibility, and respect for others.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will understand the significance of commitment to public good in professional practices and apply this in evaluating technological impacts.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6B3985-8279-44D9-809C-61949F5990D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70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6B3985-8279-44D9-809C-61949F5990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51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fostering innovation and disrupting traditional hierarchies in organizations.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6B3985-8279-44D9-809C-61949F5990D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27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74747"/>
                </a:solidFill>
                <a:effectLst/>
                <a:latin typeface="Arial" panose="020B0604020202020204" pitchFamily="34" charset="0"/>
              </a:rPr>
              <a:t>*Peer-to-peer computing or networking is a distributed application architecture that partitions tasks or workloads between peers.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6B3985-8279-44D9-809C-61949F5990D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7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1D35"/>
                </a:solidFill>
                <a:effectLst/>
                <a:latin typeface="Google Sans"/>
              </a:rPr>
              <a:t> *ethical codes- what actions are morally right and wrong.</a:t>
            </a:r>
          </a:p>
          <a:p>
            <a:r>
              <a:rPr lang="en-US" dirty="0"/>
              <a:t>*certification processes- </a:t>
            </a:r>
            <a:r>
              <a:rPr lang="en-US" b="0" i="0" dirty="0">
                <a:solidFill>
                  <a:srgbClr val="001D35"/>
                </a:solidFill>
                <a:effectLst/>
                <a:latin typeface="Google Sans"/>
              </a:rPr>
              <a:t>a systematic procedure for evaluating, describing, testing, and authorizing systems or activities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6B3985-8279-44D9-809C-61949F5990D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073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Axloqiy</a:t>
            </a:r>
            <a:r>
              <a:rPr lang="en-US" dirty="0"/>
              <a:t> </a:t>
            </a:r>
            <a:r>
              <a:rPr lang="en-US" dirty="0" err="1"/>
              <a:t>raqamli</a:t>
            </a:r>
            <a:r>
              <a:rPr lang="en-US" dirty="0"/>
              <a:t> </a:t>
            </a:r>
            <a:r>
              <a:rPr lang="en-US" dirty="0" err="1"/>
              <a:t>amaliyotlar</a:t>
            </a:r>
            <a:r>
              <a:rPr lang="en-US" dirty="0"/>
              <a:t> </a:t>
            </a:r>
            <a:r>
              <a:rPr lang="en-US" dirty="0" err="1"/>
              <a:t>raqamli</a:t>
            </a:r>
            <a:r>
              <a:rPr lang="en-US" dirty="0"/>
              <a:t> </a:t>
            </a:r>
            <a:r>
              <a:rPr lang="en-US" dirty="0" err="1"/>
              <a:t>tafovutni</a:t>
            </a:r>
            <a:r>
              <a:rPr lang="en-US" dirty="0"/>
              <a:t> </a:t>
            </a:r>
            <a:r>
              <a:rPr lang="en-US" dirty="0" err="1"/>
              <a:t>bartaraf</a:t>
            </a:r>
            <a:r>
              <a:rPr lang="en-US" dirty="0"/>
              <a:t> </a:t>
            </a:r>
            <a:r>
              <a:rPr lang="en-US" dirty="0" err="1"/>
              <a:t>etish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texnologiyaning</a:t>
            </a:r>
            <a:r>
              <a:rPr lang="en-US" dirty="0"/>
              <a:t> </a:t>
            </a:r>
            <a:r>
              <a:rPr lang="en-US" dirty="0" err="1"/>
              <a:t>ijtimoiy-iqtisodiy</a:t>
            </a:r>
            <a:r>
              <a:rPr lang="en-US" dirty="0"/>
              <a:t> </a:t>
            </a:r>
            <a:r>
              <a:rPr lang="en-US" dirty="0" err="1"/>
              <a:t>holati</a:t>
            </a:r>
            <a:r>
              <a:rPr lang="en-US" dirty="0"/>
              <a:t>, </a:t>
            </a:r>
            <a:r>
              <a:rPr lang="en-US" dirty="0" err="1"/>
              <a:t>geografik</a:t>
            </a:r>
            <a:r>
              <a:rPr lang="en-US" dirty="0"/>
              <a:t> </a:t>
            </a:r>
            <a:r>
              <a:rPr lang="en-US" dirty="0" err="1"/>
              <a:t>joylashuvi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nogironligidan</a:t>
            </a:r>
            <a:r>
              <a:rPr lang="en-US" dirty="0"/>
              <a:t> </a:t>
            </a:r>
            <a:r>
              <a:rPr lang="en-US" dirty="0" err="1"/>
              <a:t>qat'i</a:t>
            </a:r>
            <a:r>
              <a:rPr lang="en-US" dirty="0"/>
              <a:t> </a:t>
            </a:r>
            <a:r>
              <a:rPr lang="en-US" dirty="0" err="1"/>
              <a:t>nazar</a:t>
            </a:r>
            <a:r>
              <a:rPr lang="en-US" dirty="0"/>
              <a:t>, </a:t>
            </a:r>
            <a:r>
              <a:rPr lang="en-US" dirty="0" err="1"/>
              <a:t>jamiyatning</a:t>
            </a:r>
            <a:r>
              <a:rPr lang="en-US" dirty="0"/>
              <a:t> </a:t>
            </a:r>
            <a:r>
              <a:rPr lang="en-US" dirty="0" err="1"/>
              <a:t>barcha</a:t>
            </a:r>
            <a:r>
              <a:rPr lang="en-US" dirty="0"/>
              <a:t> </a:t>
            </a:r>
            <a:r>
              <a:rPr lang="en-US" dirty="0" err="1"/>
              <a:t>qatlamlari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ochiq</a:t>
            </a:r>
            <a:r>
              <a:rPr lang="en-US" dirty="0"/>
              <a:t> </a:t>
            </a:r>
            <a:r>
              <a:rPr lang="en-US" dirty="0" err="1"/>
              <a:t>bo'lishini</a:t>
            </a:r>
            <a:r>
              <a:rPr lang="en-US" dirty="0"/>
              <a:t> </a:t>
            </a:r>
            <a:r>
              <a:rPr lang="en-US" dirty="0" err="1"/>
              <a:t>ta'minlashga</a:t>
            </a:r>
            <a:r>
              <a:rPr lang="en-US" dirty="0"/>
              <a:t> </a:t>
            </a:r>
            <a:r>
              <a:rPr lang="en-US" dirty="0" err="1"/>
              <a:t>yordam</a:t>
            </a:r>
            <a:r>
              <a:rPr lang="en-US" dirty="0"/>
              <a:t> </a:t>
            </a:r>
            <a:r>
              <a:rPr lang="en-US" dirty="0" err="1"/>
              <a:t>beradi</a:t>
            </a:r>
            <a:r>
              <a:rPr lang="en-US" dirty="0"/>
              <a:t>. Bu </a:t>
            </a:r>
            <a:r>
              <a:rPr lang="en-US" dirty="0" err="1"/>
              <a:t>foydalanuvchilarga</a:t>
            </a:r>
            <a:r>
              <a:rPr lang="en-US" dirty="0"/>
              <a:t> </a:t>
            </a:r>
            <a:r>
              <a:rPr lang="en-US" dirty="0" err="1"/>
              <a:t>qulay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inklyuziv</a:t>
            </a:r>
            <a:r>
              <a:rPr lang="en-US" dirty="0"/>
              <a:t> </a:t>
            </a:r>
            <a:r>
              <a:rPr lang="en-US" dirty="0" err="1"/>
              <a:t>texnologiyalarni</a:t>
            </a:r>
            <a:r>
              <a:rPr lang="en-US" dirty="0"/>
              <a:t> </a:t>
            </a:r>
            <a:r>
              <a:rPr lang="en-US" dirty="0" err="1"/>
              <a:t>loyihalashni</a:t>
            </a:r>
            <a:r>
              <a:rPr lang="en-US" dirty="0"/>
              <a:t> </a:t>
            </a:r>
            <a:r>
              <a:rPr lang="en-US" dirty="0" err="1"/>
              <a:t>o'z</a:t>
            </a:r>
            <a:r>
              <a:rPr lang="en-US" dirty="0"/>
              <a:t> </a:t>
            </a:r>
            <a:r>
              <a:rPr lang="en-US" dirty="0" err="1"/>
              <a:t>ichiga</a:t>
            </a:r>
            <a:r>
              <a:rPr lang="en-US" dirty="0"/>
              <a:t> </a:t>
            </a:r>
            <a:r>
              <a:rPr lang="en-US" dirty="0" err="1"/>
              <a:t>oladi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6B3985-8279-44D9-809C-61949F5990D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081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1CA1C-EBC5-459F-83B2-9974C5813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19E3DF-B5B5-4C8A-BECC-8D7CD7F31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D4977-8E49-4B4D-9639-BA7314779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06F5D-635B-4067-AA0A-C801CE56C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C5FF4-8895-4BD3-899B-5655626D8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128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C8BF7-A160-4236-8784-D3FB9702F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80A568-E19A-4689-B579-3D49D4187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235CC-059D-4DAD-AA2B-80F4109D5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52D2C-558D-4744-B0F9-7AA4D4E5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6DB4A-4980-4A05-8B6D-6477D111B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4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90799E-CD65-46A0-8F50-BD12FCB109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556E3B-2DBE-4053-A497-7944C1A3CA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87A60-7402-49F1-9D24-31953F203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5EEA1-6112-4B31-B4C4-4492036E7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D51F0-1076-4F01-85DA-2192C6205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704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7ED03-981F-43B1-BAA8-4F01370E9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6B194-FCA0-4308-ACBA-AC6A065D7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CE8D2-8D9B-4733-AFE2-46B45915D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9FE79-CA4D-4555-BC05-4D2906AFB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C543B-DFAF-4617-B852-9F6835890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20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2CCC8-2772-4D8A-928A-B5D02D316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91D5C-6727-4863-968F-CEFF41193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D1697-781E-4574-A2E8-E3600179B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5A810-B2A1-4707-99EB-46EB471FA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58779-62E5-43CB-80EE-DE4B19F07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1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7EBF8-0739-4AB3-890E-90481EE67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B8BDC-B76C-4577-8D33-E95D7D0F0A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BF999F-3C7C-4EC2-AAC6-2E58452E6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8C80FF-81A7-4682-82FC-E80603F66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C28B0-24D5-44EF-9F30-453410B71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553C5-5DFF-4A62-B194-5ACA1F1A1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925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B0535-D5E5-4524-8BF9-E3E136C0E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022F35-4343-403E-A630-C27DF8AB8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CF3C1A-425E-47B8-923C-6F21D5C1DF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FE5E56-8384-4AF2-A217-C84D7D33F2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5DC05E-E69D-4160-8798-29EDD9D47B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1DFCD9-9F04-4717-8A7C-14DA39E2D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01E173-007C-4E03-9224-6C614A41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87BFDB-6B49-45F0-8895-646FCB121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81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76CC8-CCC1-4E39-8B5C-749DD5F5E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3BB540-1F04-4F6B-A723-326D5651A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FB3DC-6767-483A-AA4E-B3525830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C4B9D0-AFC4-4255-BCEF-C9449C6A7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60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5EC159-D487-4963-957D-42E00C001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8232F6-5B89-4FB4-B4E5-009A0AD71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A25392-E56F-4B14-B0B5-974D7FE87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825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7273A-B2E6-41FA-965D-968740C29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0EB4D-AC00-413A-BA86-B3AC428A0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74AD9-BE84-4BC2-B597-F731C51C8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6BF2BB-808F-48A1-8CCD-F6CF15A5D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5E04D-0383-459A-A3A6-316077D30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0BB35-BE58-48F6-A03E-01F40FF0E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55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3C46-230D-4599-8369-A59241D9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31974E-CACE-49C1-9F3A-5286D35B2D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BDBA5E-0DFD-4A57-998F-41FE52F63B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FE2212-55CF-4183-BC68-0F29EADD3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8D4B74-12AE-4A91-8DA4-0A7F1D33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C384C-900E-4BDC-8AD7-09B4D3621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284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1E9892-F4F3-4248-8D7F-7E18C1495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28647-AE9E-44CA-8E51-D65CAD3AD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DF46D-52BF-468F-AC65-02EC86CD10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A73CD-47DD-49D4-B851-0CE3013CC0A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AFBFF-1459-46E8-AEEA-055D9798F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56293-85E3-4D3D-9B1D-0A3E4F1116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894235-6601-4E71-A91A-7C939A657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89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buschvacuum.com/ee/en/news-media/fairness-on-the-job-at-busch.html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../../../Downloads/Video/%20no%20desc.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../../../Downloads/Video/investing%20in%20Modern%20Technologies.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F64D9-A6A6-4474-B15E-F1BAD11AED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Ethics and Professional Values in the Digital Workplace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0DC6B9-649F-4653-9D47-F68BCFAD15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756101D-4C65-4204-AF58-AEF42C4959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WEEK 2</a:t>
            </a:r>
          </a:p>
        </p:txBody>
      </p:sp>
    </p:spTree>
    <p:extLst>
      <p:ext uri="{BB962C8B-B14F-4D97-AF65-F5344CB8AC3E}">
        <p14:creationId xmlns:p14="http://schemas.microsoft.com/office/powerpoint/2010/main" val="2508540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764CA9B-C107-4EEB-8222-3801468E0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0308921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32522B1-9B1C-41E4-9EC2-C977410FA288}"/>
              </a:ext>
            </a:extLst>
          </p:cNvPr>
          <p:cNvSpPr/>
          <p:nvPr/>
        </p:nvSpPr>
        <p:spPr>
          <a:xfrm>
            <a:off x="10578232" y="842376"/>
            <a:ext cx="1327759" cy="517324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sz="4000" spc="600" dirty="0"/>
              <a:t>Professionalism</a:t>
            </a:r>
            <a:endParaRPr lang="en-US" spc="600" dirty="0"/>
          </a:p>
        </p:txBody>
      </p:sp>
    </p:spTree>
    <p:extLst>
      <p:ext uri="{BB962C8B-B14F-4D97-AF65-F5344CB8AC3E}">
        <p14:creationId xmlns:p14="http://schemas.microsoft.com/office/powerpoint/2010/main" val="206852460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3B9A7-FDCB-4331-9EC6-63DBE66AE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Professionalism Theory (</a:t>
            </a:r>
            <a:r>
              <a:rPr lang="en-US" dirty="0" err="1"/>
              <a:t>Freidson</a:t>
            </a:r>
            <a:r>
              <a:rPr lang="en-US" dirty="0"/>
              <a:t>, 2001)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DA2EB-E25A-4EAB-9465-062F5B33A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his seminal work </a:t>
            </a:r>
            <a:r>
              <a:rPr lang="en-US" i="1" dirty="0"/>
              <a:t>"Professionalism: The Third Logic"</a:t>
            </a:r>
            <a:r>
              <a:rPr lang="en-US" dirty="0"/>
              <a:t>, Eliot </a:t>
            </a:r>
            <a:r>
              <a:rPr lang="en-US" dirty="0" err="1"/>
              <a:t>Freidson</a:t>
            </a:r>
            <a:r>
              <a:rPr lang="en-US" dirty="0"/>
              <a:t> (2001) explores the concept of professionalism as a distinct organizing principle in modern societies. </a:t>
            </a:r>
            <a:r>
              <a:rPr lang="en-US" dirty="0" err="1"/>
              <a:t>Freidson's</a:t>
            </a:r>
            <a:r>
              <a:rPr lang="en-US" dirty="0"/>
              <a:t> </a:t>
            </a:r>
            <a:r>
              <a:rPr lang="en-US" b="1" dirty="0"/>
              <a:t>Professionalism Theory</a:t>
            </a:r>
            <a:r>
              <a:rPr lang="en-US" dirty="0"/>
              <a:t> investigates how certain occupations, such as </a:t>
            </a:r>
            <a:r>
              <a:rPr lang="en-US" dirty="0">
                <a:solidFill>
                  <a:srgbClr val="FF0000"/>
                </a:solidFill>
              </a:rPr>
              <a:t>medicine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law</a:t>
            </a:r>
            <a:r>
              <a:rPr lang="en-US" dirty="0"/>
              <a:t>, and </a:t>
            </a:r>
            <a:r>
              <a:rPr lang="en-US" dirty="0">
                <a:solidFill>
                  <a:srgbClr val="FF0000"/>
                </a:solidFill>
              </a:rPr>
              <a:t>engineering</a:t>
            </a:r>
            <a:r>
              <a:rPr lang="en-US" dirty="0"/>
              <a:t>, develop </a:t>
            </a:r>
            <a:r>
              <a:rPr lang="en-US" u="sng" dirty="0"/>
              <a:t>social structures and norms</a:t>
            </a:r>
            <a:r>
              <a:rPr lang="en-US" dirty="0"/>
              <a:t> that define what it means to be a professional, distinguishing them from other forms of work.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Key points of the theory include:</a:t>
            </a:r>
          </a:p>
        </p:txBody>
      </p:sp>
    </p:spTree>
    <p:extLst>
      <p:ext uri="{BB962C8B-B14F-4D97-AF65-F5344CB8AC3E}">
        <p14:creationId xmlns:p14="http://schemas.microsoft.com/office/powerpoint/2010/main" val="2673947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A7F43-E3EA-461B-B47E-D09019CAB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Third Logic (</a:t>
            </a:r>
            <a:r>
              <a:rPr lang="en-US" dirty="0" err="1"/>
              <a:t>Freidson</a:t>
            </a:r>
            <a:r>
              <a:rPr lang="en-US" dirty="0"/>
              <a:t> theory)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3F748-8844-4898-8FC8-985D083FA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 err="1"/>
              <a:t>Freidson</a:t>
            </a:r>
            <a:r>
              <a:rPr lang="en-US" dirty="0"/>
              <a:t> argues that professionalism constitutes a third logic of control, distinct from the market and bureaucratic logics. Unlike markets driven by consumer choice and bureaucracies governed by formal rules, professionalism operates on </a:t>
            </a:r>
            <a:r>
              <a:rPr lang="en-US" b="1" dirty="0"/>
              <a:t>specialized knowledge </a:t>
            </a:r>
            <a:r>
              <a:rPr lang="en-US" dirty="0"/>
              <a:t>and </a:t>
            </a:r>
            <a:r>
              <a:rPr lang="en-US" b="1" dirty="0"/>
              <a:t>autonomy in regulating work.</a:t>
            </a:r>
          </a:p>
        </p:txBody>
      </p:sp>
    </p:spTree>
    <p:extLst>
      <p:ext uri="{BB962C8B-B14F-4D97-AF65-F5344CB8AC3E}">
        <p14:creationId xmlns:p14="http://schemas.microsoft.com/office/powerpoint/2010/main" val="3451194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34146-C269-411A-B11D-F3E931736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Monopoly of Knowledge (</a:t>
            </a:r>
            <a:r>
              <a:rPr lang="en-US" dirty="0" err="1"/>
              <a:t>Freidson</a:t>
            </a:r>
            <a:r>
              <a:rPr lang="en-US" dirty="0"/>
              <a:t> theory)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D3DFD-D357-407B-9456-6D34F8EC5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3332"/>
            <a:ext cx="10515600" cy="4351338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/>
              <a:t>Professionals maintain exclusive control over certain areas of expertise, often regulated by </a:t>
            </a:r>
            <a:r>
              <a:rPr lang="en-US" b="1" dirty="0"/>
              <a:t>licensing and certification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/>
              <a:t>This monopoly over specialized knowledge gives professionals significant power within labor markets and society.</a:t>
            </a:r>
          </a:p>
        </p:txBody>
      </p:sp>
    </p:spTree>
    <p:extLst>
      <p:ext uri="{BB962C8B-B14F-4D97-AF65-F5344CB8AC3E}">
        <p14:creationId xmlns:p14="http://schemas.microsoft.com/office/powerpoint/2010/main" val="1833920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CB942-32DE-4429-A527-CDF11ABC2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375" y="128203"/>
            <a:ext cx="10515600" cy="899319"/>
          </a:xfrm>
        </p:spPr>
        <p:txBody>
          <a:bodyPr>
            <a:normAutofit fontScale="90000"/>
          </a:bodyPr>
          <a:lstStyle/>
          <a:p>
            <a:r>
              <a:rPr lang="en-US" dirty="0"/>
              <a:t>Social Structures of Professions (</a:t>
            </a:r>
            <a:r>
              <a:rPr lang="en-US" dirty="0" err="1"/>
              <a:t>Freidson</a:t>
            </a:r>
            <a:r>
              <a:rPr lang="en-US" dirty="0"/>
              <a:t> theory)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D5CB03C7-C734-4D6C-AF5C-880005DD92D5}"/>
              </a:ext>
            </a:extLst>
          </p:cNvPr>
          <p:cNvSpPr/>
          <p:nvPr/>
        </p:nvSpPr>
        <p:spPr>
          <a:xfrm>
            <a:off x="3808430" y="1793229"/>
            <a:ext cx="4229492" cy="3937442"/>
          </a:xfrm>
          <a:prstGeom prst="triangl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3837B-6186-4DA7-A1C1-31C5F4E62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678"/>
            <a:ext cx="10515600" cy="5458119"/>
          </a:xfrm>
        </p:spPr>
        <p:txBody>
          <a:bodyPr anchor="ctr">
            <a:normAutofit fontScale="77500" lnSpcReduction="20000"/>
          </a:bodyPr>
          <a:lstStyle/>
          <a:p>
            <a:pPr marL="0" indent="0">
              <a:buNone/>
            </a:pPr>
            <a:r>
              <a:rPr lang="en-US" i="1" dirty="0"/>
              <a:t>Professions are supported by institutions (such as professional associations) that define: 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These structures ensure that professionals maintain authority and autonomy over their work.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9A2329-9E97-4FAD-96C9-EFF342E3D6FC}"/>
              </a:ext>
            </a:extLst>
          </p:cNvPr>
          <p:cNvSpPr txBox="1"/>
          <p:nvPr/>
        </p:nvSpPr>
        <p:spPr>
          <a:xfrm>
            <a:off x="4585744" y="4920769"/>
            <a:ext cx="2674855" cy="64633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dirty="0"/>
              <a:t>the standards of practice (policy statements)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314C78-A67B-4002-A2A9-2F26F300AA02}"/>
              </a:ext>
            </a:extLst>
          </p:cNvPr>
          <p:cNvSpPr txBox="1"/>
          <p:nvPr/>
        </p:nvSpPr>
        <p:spPr>
          <a:xfrm>
            <a:off x="4995811" y="3025866"/>
            <a:ext cx="1854723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dirty="0"/>
              <a:t>ethical guidelines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D13256-402B-43D6-B40F-158F32171943}"/>
              </a:ext>
            </a:extLst>
          </p:cNvPr>
          <p:cNvSpPr txBox="1"/>
          <p:nvPr/>
        </p:nvSpPr>
        <p:spPr>
          <a:xfrm>
            <a:off x="4628166" y="4024992"/>
            <a:ext cx="259001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dirty="0"/>
              <a:t>certification processes </a:t>
            </a:r>
          </a:p>
        </p:txBody>
      </p:sp>
    </p:spTree>
    <p:extLst>
      <p:ext uri="{BB962C8B-B14F-4D97-AF65-F5344CB8AC3E}">
        <p14:creationId xmlns:p14="http://schemas.microsoft.com/office/powerpoint/2010/main" val="4289625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01B7A-4361-434D-90CF-AA8B48230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on Labor Markets (</a:t>
            </a:r>
            <a:r>
              <a:rPr lang="en-US" dirty="0" err="1"/>
              <a:t>Freidson</a:t>
            </a:r>
            <a:r>
              <a:rPr lang="en-US" dirty="0"/>
              <a:t> theory)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1EF0A-6E0E-48CB-8640-4FC9C0561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b="1" dirty="0"/>
              <a:t>Professionalism</a:t>
            </a:r>
            <a:r>
              <a:rPr lang="en-US" dirty="0"/>
              <a:t> shapes labor markets by determining who can enter certain fields, the requirements for </a:t>
            </a:r>
            <a:r>
              <a:rPr lang="en-US" b="1" dirty="0"/>
              <a:t>training and education</a:t>
            </a:r>
            <a:r>
              <a:rPr lang="en-US" dirty="0"/>
              <a:t>, and the </a:t>
            </a:r>
            <a:r>
              <a:rPr lang="en-US" b="1" dirty="0"/>
              <a:t>regulation of practice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This creates a unique category of labor that is resistant to commodification and standardization.</a:t>
            </a:r>
          </a:p>
        </p:txBody>
      </p:sp>
    </p:spTree>
    <p:extLst>
      <p:ext uri="{BB962C8B-B14F-4D97-AF65-F5344CB8AC3E}">
        <p14:creationId xmlns:p14="http://schemas.microsoft.com/office/powerpoint/2010/main" val="2956911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6E32F-55C2-4C92-85ED-EFC79B5FA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Commodification VS Job Fairness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2E40246-6EB7-432C-8463-CE265EC92E9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80501"/>
            <a:ext cx="5181600" cy="271699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DA060D4-9E49-4676-AC08-09565E43DA6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05894"/>
            <a:ext cx="5181600" cy="25908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944D02-9D6C-4E7C-9EC4-21AEB7EE00FC}"/>
              </a:ext>
            </a:extLst>
          </p:cNvPr>
          <p:cNvSpPr txBox="1"/>
          <p:nvPr/>
        </p:nvSpPr>
        <p:spPr>
          <a:xfrm>
            <a:off x="160256" y="5919281"/>
            <a:ext cx="3989108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Image source: </a:t>
            </a:r>
          </a:p>
          <a:p>
            <a:pPr marL="228600" indent="-228600">
              <a:buAutoNum type="arabicPeriod"/>
            </a:pPr>
            <a:r>
              <a:rPr lang="en-US" sz="1100" dirty="0">
                <a:hlinkClick r:id="rId4"/>
              </a:rPr>
              <a:t>https://www.buschvacuum.com/ee/en/news-media/fairness-on-the-job-at-busch.html</a:t>
            </a:r>
            <a:endParaRPr lang="en-US" sz="1100" dirty="0"/>
          </a:p>
          <a:p>
            <a:pPr marL="228600" indent="-228600">
              <a:buAutoNum type="arabicPeriod"/>
            </a:pPr>
            <a:r>
              <a:rPr lang="en-US" sz="1100" dirty="0"/>
              <a:t>https://www.upendmovement.org/2023/02/16/no-coincidence</a:t>
            </a:r>
          </a:p>
        </p:txBody>
      </p:sp>
    </p:spTree>
    <p:extLst>
      <p:ext uri="{BB962C8B-B14F-4D97-AF65-F5344CB8AC3E}">
        <p14:creationId xmlns:p14="http://schemas.microsoft.com/office/powerpoint/2010/main" val="922027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4D7ED-7DB0-4847-A77A-791F483C4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Professional Autonomy (</a:t>
            </a:r>
            <a:r>
              <a:rPr lang="en-US" dirty="0" err="1"/>
              <a:t>Freidson</a:t>
            </a:r>
            <a:r>
              <a:rPr lang="en-US" dirty="0"/>
              <a:t> theory)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746EB-50C5-4344-8416-60ED42A2F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i="1" dirty="0"/>
              <a:t>Professionals often have the autonomy to:</a:t>
            </a:r>
          </a:p>
          <a:p>
            <a:pPr marL="0" indent="0">
              <a:buNone/>
            </a:pPr>
            <a:endParaRPr lang="en-US" i="1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self-regulate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determining their working conditions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standards of practice (</a:t>
            </a:r>
            <a:r>
              <a:rPr lang="en-US" b="0" i="0" dirty="0">
                <a:solidFill>
                  <a:srgbClr val="001D35"/>
                </a:solidFill>
                <a:effectLst/>
                <a:latin typeface="Google Sans"/>
              </a:rPr>
              <a:t>who can do what activity)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*accountability mechanisms </a:t>
            </a:r>
          </a:p>
          <a:p>
            <a:pPr marL="0" indent="0">
              <a:buNone/>
            </a:pPr>
            <a:r>
              <a:rPr lang="en-US" dirty="0"/>
              <a:t>       -</a:t>
            </a:r>
            <a:r>
              <a:rPr lang="en-US" b="0" i="0" dirty="0">
                <a:solidFill>
                  <a:srgbClr val="001D35"/>
                </a:solidFill>
                <a:effectLst/>
                <a:latin typeface="Google Sans"/>
              </a:rPr>
              <a:t>systems that hold people or entities responsible for their actions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This autonomy is one of the defining features that separates professional work from other forms of labor.</a:t>
            </a:r>
          </a:p>
        </p:txBody>
      </p:sp>
    </p:spTree>
    <p:extLst>
      <p:ext uri="{BB962C8B-B14F-4D97-AF65-F5344CB8AC3E}">
        <p14:creationId xmlns:p14="http://schemas.microsoft.com/office/powerpoint/2010/main" val="663365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FBAE0B-C5C3-4EAE-8A10-92EDA92F2C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9814"/>
            <a:ext cx="12192000" cy="7847814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FAE4F7-9F03-4EA4-B6AA-EDDABDC1D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34093"/>
            <a:ext cx="10515600" cy="1325563"/>
          </a:xfrm>
          <a:solidFill>
            <a:schemeClr val="accent2">
              <a:alpha val="35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Ethical Considerations in Digital Practices and Professional Values Expected of Practitioners</a:t>
            </a:r>
          </a:p>
        </p:txBody>
      </p:sp>
    </p:spTree>
    <p:extLst>
      <p:ext uri="{BB962C8B-B14F-4D97-AF65-F5344CB8AC3E}">
        <p14:creationId xmlns:p14="http://schemas.microsoft.com/office/powerpoint/2010/main" val="3072718840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BD73B-C2C1-46A3-B484-80A903800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of Ethics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085D3-3F49-416F-8799-323C45B79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the digital age, ethical considerations have become critical as technology and digital practices increasingly impact society. Professionals in the field of technology and digital services are expected to uphold certain </a:t>
            </a:r>
            <a:r>
              <a:rPr lang="en-US" b="1" dirty="0"/>
              <a:t>ethical standards </a:t>
            </a:r>
            <a:r>
              <a:rPr lang="en-US" dirty="0"/>
              <a:t>and values to ensure their work </a:t>
            </a:r>
            <a:r>
              <a:rPr lang="en-US" u="sng" dirty="0"/>
              <a:t>benefits society </a:t>
            </a:r>
            <a:r>
              <a:rPr lang="en-US" dirty="0"/>
              <a:t>and </a:t>
            </a:r>
            <a:r>
              <a:rPr lang="en-US" u="sng" dirty="0"/>
              <a:t>minimizes harm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Key ethical considerations include:</a:t>
            </a:r>
          </a:p>
        </p:txBody>
      </p:sp>
    </p:spTree>
    <p:extLst>
      <p:ext uri="{BB962C8B-B14F-4D97-AF65-F5344CB8AC3E}">
        <p14:creationId xmlns:p14="http://schemas.microsoft.com/office/powerpoint/2010/main" val="3491277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97668-F65D-400B-B16C-A79762F0F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outlines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9BF0F-92FE-4FFD-9CB2-1BB94230E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/>
              <a:t>Understanding the Digital Economy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/>
              <a:t>Professionalism in the Digital Workplace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/>
              <a:t>Ethical Considerations in Digital Practices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/>
              <a:t>Application of Ethical Theories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/>
              <a:t>Professional Values in Digital Practices</a:t>
            </a:r>
          </a:p>
        </p:txBody>
      </p:sp>
    </p:spTree>
    <p:extLst>
      <p:ext uri="{BB962C8B-B14F-4D97-AF65-F5344CB8AC3E}">
        <p14:creationId xmlns:p14="http://schemas.microsoft.com/office/powerpoint/2010/main" val="12779628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C9384-79AB-4F78-993D-0B59CCB15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and Data Protection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5DC49-A856-4E16-A7A1-EA2012E89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Practitioners are expected to protect the personal and sensitive data of individuals and organizations. This involves: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r>
              <a:rPr lang="en-US" dirty="0"/>
              <a:t>data protection laws (such as GDPR) </a:t>
            </a:r>
          </a:p>
          <a:p>
            <a:r>
              <a:rPr lang="en-US" dirty="0"/>
              <a:t>ensuring transparency in how data is collected, stored, and used.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*</a:t>
            </a:r>
            <a:r>
              <a:rPr lang="en-US" i="1" dirty="0"/>
              <a:t>Misuse of data can lead to </a:t>
            </a:r>
            <a:r>
              <a:rPr lang="en-US" b="1" i="1" dirty="0"/>
              <a:t>privacy violations</a:t>
            </a:r>
            <a:r>
              <a:rPr lang="en-US" i="1" dirty="0"/>
              <a:t>, </a:t>
            </a:r>
            <a:r>
              <a:rPr lang="en-US" b="1" i="1" dirty="0"/>
              <a:t>identity theft</a:t>
            </a:r>
            <a:r>
              <a:rPr lang="en-US" i="1" dirty="0"/>
              <a:t>, and </a:t>
            </a:r>
            <a:r>
              <a:rPr lang="en-US" b="1" i="1" dirty="0"/>
              <a:t>loss of trust in digital systems</a:t>
            </a:r>
            <a:r>
              <a:rPr lang="en-US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166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D9DF3-27FE-4931-BCE7-A26C51E08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GDPR - 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EU general data protection regulation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7ECE44-69B2-489E-B85A-B67406E19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78" y="1806771"/>
            <a:ext cx="6527007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661B29-FC7D-4E9E-A103-3F8EE638F761}"/>
              </a:ext>
            </a:extLst>
          </p:cNvPr>
          <p:cNvSpPr txBox="1"/>
          <p:nvPr/>
        </p:nvSpPr>
        <p:spPr>
          <a:xfrm>
            <a:off x="420278" y="6158109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Image: https://bestwebsiteaccessibility.com/gdpr-complete-overview-general-data-protection-regulation/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F24F455-93A3-4D12-8893-C1D5DBA97B36}"/>
              </a:ext>
            </a:extLst>
          </p:cNvPr>
          <p:cNvSpPr/>
          <p:nvPr/>
        </p:nvSpPr>
        <p:spPr>
          <a:xfrm>
            <a:off x="7723953" y="2937710"/>
            <a:ext cx="3271101" cy="20894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i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Google Sans"/>
              </a:rPr>
              <a:t>the strongest privacy and security law in the world</a:t>
            </a:r>
            <a:endParaRPr lang="en-US" sz="18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</p:spTree>
    <p:extLst>
      <p:ext uri="{BB962C8B-B14F-4D97-AF65-F5344CB8AC3E}">
        <p14:creationId xmlns:p14="http://schemas.microsoft.com/office/powerpoint/2010/main" val="4265755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C02C0-DE25-42DD-AF33-8C8AE2195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</p:spPr>
        <p:txBody>
          <a:bodyPr/>
          <a:lstStyle/>
          <a:p>
            <a:r>
              <a:rPr lang="en-US" dirty="0"/>
              <a:t>Cybersecurity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A237B-87DB-4FD8-B47A-A133DFD82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Protecting digital infrastructure from cyber threats, including </a:t>
            </a:r>
            <a:r>
              <a:rPr lang="en-US" b="1" dirty="0"/>
              <a:t>hacking</a:t>
            </a:r>
            <a:r>
              <a:rPr lang="en-US" dirty="0"/>
              <a:t>, </a:t>
            </a:r>
            <a:r>
              <a:rPr lang="en-US" b="1" dirty="0"/>
              <a:t>malware</a:t>
            </a:r>
            <a:r>
              <a:rPr lang="en-US" dirty="0"/>
              <a:t>, and </a:t>
            </a:r>
            <a:r>
              <a:rPr lang="en-US" b="1" dirty="0"/>
              <a:t>unauthorized access</a:t>
            </a:r>
            <a:r>
              <a:rPr lang="en-US" dirty="0"/>
              <a:t>, is a key responsibility of digital practitioners.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Ethical practices involve proactive measures to secure systems and ensure the safety of users' data and digital interactions.</a:t>
            </a:r>
          </a:p>
        </p:txBody>
      </p:sp>
    </p:spTree>
    <p:extLst>
      <p:ext uri="{BB962C8B-B14F-4D97-AF65-F5344CB8AC3E}">
        <p14:creationId xmlns:p14="http://schemas.microsoft.com/office/powerpoint/2010/main" val="39046434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39190-095E-4215-B6DE-93B7660DD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Inclusion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D5711-04CD-477B-821F-2BFBF7F82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Ethical digital practices advocate for bridging the digital divide and ensuring that technology is </a:t>
            </a:r>
            <a:r>
              <a:rPr lang="en-US" b="1" dirty="0"/>
              <a:t>ACCESSIBLE</a:t>
            </a:r>
            <a:r>
              <a:rPr lang="en-US" dirty="0"/>
              <a:t> to all segments of society, regardless of </a:t>
            </a:r>
            <a:r>
              <a:rPr lang="en-US" i="1" dirty="0"/>
              <a:t>socioeconomic status</a:t>
            </a:r>
            <a:r>
              <a:rPr lang="en-US" dirty="0"/>
              <a:t>, </a:t>
            </a:r>
            <a:r>
              <a:rPr lang="en-US" i="1" dirty="0"/>
              <a:t>geographic location</a:t>
            </a:r>
            <a:r>
              <a:rPr lang="en-US" dirty="0"/>
              <a:t>, or </a:t>
            </a:r>
            <a:r>
              <a:rPr lang="en-US" i="1" dirty="0"/>
              <a:t>disabilities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includes designing user-friendly and inclusive technologies.</a:t>
            </a:r>
          </a:p>
        </p:txBody>
      </p:sp>
    </p:spTree>
    <p:extLst>
      <p:ext uri="{BB962C8B-B14F-4D97-AF65-F5344CB8AC3E}">
        <p14:creationId xmlns:p14="http://schemas.microsoft.com/office/powerpoint/2010/main" val="4830314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57FF9-F536-4570-A9D8-A642281B1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Professional Competence and Integrity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035E7-34EE-4874-81AC-E413063FB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High standards of professional competence:</a:t>
            </a:r>
          </a:p>
          <a:p>
            <a:endParaRPr lang="en-US" dirty="0"/>
          </a:p>
          <a:p>
            <a:r>
              <a:rPr lang="en-US" dirty="0"/>
              <a:t>continually updating knowledge and skills</a:t>
            </a:r>
          </a:p>
          <a:p>
            <a:r>
              <a:rPr lang="en-US" dirty="0"/>
              <a:t>Integrity – no lying and/or manipulating users</a:t>
            </a:r>
          </a:p>
        </p:txBody>
      </p:sp>
    </p:spTree>
    <p:extLst>
      <p:ext uri="{BB962C8B-B14F-4D97-AF65-F5344CB8AC3E}">
        <p14:creationId xmlns:p14="http://schemas.microsoft.com/office/powerpoint/2010/main" val="1048674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C4A9C-2565-4625-B71C-229BDDF33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Responsibility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F6746C-6FD8-4418-BC57-10C85923473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608" y="3023026"/>
            <a:ext cx="3469849" cy="346984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4BB88-23B5-42A6-8F7F-3FF4ED135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Digital practitioners have a broader responsibility to </a:t>
            </a:r>
            <a:r>
              <a:rPr lang="en-US" b="1" dirty="0"/>
              <a:t>consider</a:t>
            </a:r>
            <a:r>
              <a:rPr lang="en-US" dirty="0"/>
              <a:t> the societal </a:t>
            </a:r>
            <a:r>
              <a:rPr lang="en-US" b="1" dirty="0"/>
              <a:t>impact</a:t>
            </a:r>
            <a:r>
              <a:rPr lang="en-US" dirty="0"/>
              <a:t> of their work. This includes ensuring that the technologies they develop are </a:t>
            </a:r>
            <a:r>
              <a:rPr lang="en-US" b="1" dirty="0"/>
              <a:t>used for good </a:t>
            </a:r>
            <a:r>
              <a:rPr lang="en-US" dirty="0"/>
              <a:t>and do not perpetuate harm, discrimination, or bias.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example, AI systems must be designed and</a:t>
            </a:r>
          </a:p>
          <a:p>
            <a:pPr marL="0" indent="0">
              <a:buNone/>
            </a:pPr>
            <a:r>
              <a:rPr lang="en-US" dirty="0"/>
              <a:t>monitored to avoid reinforcing prejudiced outcomes.</a:t>
            </a:r>
          </a:p>
        </p:txBody>
      </p:sp>
    </p:spTree>
    <p:extLst>
      <p:ext uri="{BB962C8B-B14F-4D97-AF65-F5344CB8AC3E}">
        <p14:creationId xmlns:p14="http://schemas.microsoft.com/office/powerpoint/2010/main" val="38136477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D203B-6678-4345-A973-BD63AA7FE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Professional Values Expected of Practitioners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16E6A-A3BC-433F-88D0-AFFD8C0C5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Integrity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Confidentiality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Competence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Responsibility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Respect for Others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/>
              <a:t>Commitment to Public Good</a:t>
            </a:r>
          </a:p>
        </p:txBody>
      </p:sp>
    </p:spTree>
    <p:extLst>
      <p:ext uri="{BB962C8B-B14F-4D97-AF65-F5344CB8AC3E}">
        <p14:creationId xmlns:p14="http://schemas.microsoft.com/office/powerpoint/2010/main" val="386581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C214-39BC-454E-A7FC-57F14040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(Review the following theories)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6FF13-AADD-49AB-8A86-AB5783F5A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/>
              <a:t>Deontological Ethics (Kant, 1785): A duty-based ethical approach that examines the rightness or wrongness of actions regardless of consequences.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/>
              <a:t>Utilitarianism (Bentham &amp; Mill, 1789): Focuses on the outcomes, suggesting that the best ethical action is the one that maximizes overall "happiness."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3569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2A30D-8950-4BF0-98E6-0E6A0B151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REFERENCE LIST and ADDITIONAL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CF041-7E95-4750-9AA2-9E65C3C57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Floridi</a:t>
            </a:r>
            <a:r>
              <a:rPr lang="en-US" dirty="0"/>
              <a:t>, L. (2013). The Ethics of Information. Oxford University</a:t>
            </a:r>
          </a:p>
          <a:p>
            <a:r>
              <a:rPr lang="en-US" dirty="0" err="1"/>
              <a:t>Press.Tavani</a:t>
            </a:r>
            <a:r>
              <a:rPr lang="en-US" dirty="0"/>
              <a:t>, H. T. (2011). Ethics and Technology: Controversies, Questions, and Strategies for Ethical Computing. Wiley.</a:t>
            </a:r>
          </a:p>
          <a:p>
            <a:r>
              <a:rPr lang="en-US" dirty="0" err="1"/>
              <a:t>Freidson</a:t>
            </a:r>
            <a:r>
              <a:rPr lang="en-US" dirty="0"/>
              <a:t>, E. (2001). </a:t>
            </a:r>
            <a:r>
              <a:rPr lang="en-US" i="1" dirty="0"/>
              <a:t>Professionalism: The Third Logic</a:t>
            </a:r>
            <a:r>
              <a:rPr lang="en-US" dirty="0"/>
              <a:t>. Polity Press.</a:t>
            </a:r>
          </a:p>
          <a:p>
            <a:r>
              <a:rPr lang="en-US" dirty="0"/>
              <a:t>Tapscott, D. (1996). </a:t>
            </a:r>
            <a:r>
              <a:rPr lang="en-US" i="1" dirty="0"/>
              <a:t>The Digital Economy: Promise and Peril in the Age of Networked Intelligence</a:t>
            </a:r>
            <a:r>
              <a:rPr lang="en-US" dirty="0"/>
              <a:t>. McGraw-Hill.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7029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F2CA6A-48DC-4345-A567-93B5EF931F1E}"/>
              </a:ext>
            </a:extLst>
          </p:cNvPr>
          <p:cNvSpPr/>
          <p:nvPr/>
        </p:nvSpPr>
        <p:spPr>
          <a:xfrm>
            <a:off x="4214654" y="2967335"/>
            <a:ext cx="37626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304264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2C583-263B-404D-A30B-B3EE56A60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Economy?</a:t>
            </a:r>
          </a:p>
        </p:txBody>
      </p:sp>
      <p:pic>
        <p:nvPicPr>
          <p:cNvPr id="5" name="Content Placeholder 4" descr="Bar chart with solid fill">
            <a:hlinkClick r:id="rId2" action="ppaction://hlinkfile"/>
            <a:extLst>
              <a:ext uri="{FF2B5EF4-FFF2-40B4-BE49-F238E27FC236}">
                <a16:creationId xmlns:a16="http://schemas.microsoft.com/office/drawing/2014/main" id="{3E4EFE90-120F-487D-A911-14F48096D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67999" y="2300999"/>
            <a:ext cx="2256001" cy="2256001"/>
          </a:xfrm>
        </p:spPr>
      </p:pic>
    </p:spTree>
    <p:extLst>
      <p:ext uri="{BB962C8B-B14F-4D97-AF65-F5344CB8AC3E}">
        <p14:creationId xmlns:p14="http://schemas.microsoft.com/office/powerpoint/2010/main" val="266664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6ECB3CE-0891-42BB-B066-5E379C13D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Economy Theory (Tapscott, 1996)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417FE-2D4E-4315-8945-5ADCB8E24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/>
              <a:t>Digital Economy Theory</a:t>
            </a:r>
            <a:r>
              <a:rPr lang="en-US" dirty="0"/>
              <a:t> by Don Tapscott, introduced in his 1996 book </a:t>
            </a:r>
            <a:r>
              <a:rPr lang="en-US" i="1" dirty="0"/>
              <a:t>"The Digital Economy: Promise and Peril in the Age of Networked Intelligence"</a:t>
            </a:r>
            <a:r>
              <a:rPr lang="en-US" dirty="0"/>
              <a:t>, explores how digital technologies, particularly the </a:t>
            </a:r>
            <a:r>
              <a:rPr lang="en-US" dirty="0">
                <a:solidFill>
                  <a:srgbClr val="FF0000"/>
                </a:solidFill>
              </a:rPr>
              <a:t>internet</a:t>
            </a:r>
            <a:r>
              <a:rPr lang="en-US" dirty="0"/>
              <a:t>, have fundamentally transformed </a:t>
            </a:r>
            <a:r>
              <a:rPr lang="en-US" u="sng" dirty="0"/>
              <a:t>economies</a:t>
            </a:r>
            <a:r>
              <a:rPr lang="en-US" dirty="0"/>
              <a:t>, </a:t>
            </a:r>
            <a:r>
              <a:rPr lang="en-US" u="sng" dirty="0"/>
              <a:t>businesses</a:t>
            </a:r>
            <a:r>
              <a:rPr lang="en-US" dirty="0"/>
              <a:t>, and </a:t>
            </a:r>
            <a:r>
              <a:rPr lang="en-US" u="sng" dirty="0"/>
              <a:t>society</a:t>
            </a:r>
            <a:r>
              <a:rPr lang="en-US" dirty="0"/>
              <a:t>. Tapscott highlighted the transition from traditional industrial economies to a knowledge-based digital economy.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Key points of his theory include: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93485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396B7-A74D-4B70-A840-621F66A5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95" y="365124"/>
            <a:ext cx="11679810" cy="1325563"/>
          </a:xfrm>
        </p:spPr>
        <p:txBody>
          <a:bodyPr/>
          <a:lstStyle/>
          <a:p>
            <a:r>
              <a:rPr lang="en-US" dirty="0"/>
              <a:t>Transformation of Value Creation (Tapscott theory)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0F3967-7AA1-4255-88E7-B9868EF0490A}"/>
              </a:ext>
            </a:extLst>
          </p:cNvPr>
          <p:cNvSpPr txBox="1"/>
          <p:nvPr/>
        </p:nvSpPr>
        <p:spPr>
          <a:xfrm>
            <a:off x="1291472" y="2071243"/>
            <a:ext cx="785174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In the digital economy, value is created not from physical assets but from: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D7965F6A-8C25-4472-A11B-845418D5C3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1435114"/>
              </p:ext>
            </p:extLst>
          </p:nvPr>
        </p:nvGraphicFramePr>
        <p:xfrm>
          <a:off x="1289900" y="2851909"/>
          <a:ext cx="9324681" cy="3275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4665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198CE-6684-4D7E-B7E0-CB3AAC853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207" y="1825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Networked Intelligence (Tapscott theory)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5DA9D-3C3F-421D-A2A3-C65B4AD78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Technology enables: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decentralized market + virtual market (e.g., Forex, Real Estate…)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networked collaboration (</a:t>
            </a:r>
            <a:r>
              <a:rPr lang="en-US" b="0" i="0" dirty="0">
                <a:solidFill>
                  <a:srgbClr val="001D35"/>
                </a:solidFill>
                <a:effectLst/>
                <a:latin typeface="Google Sans"/>
              </a:rPr>
              <a:t>even if they are geographically separated</a:t>
            </a:r>
            <a:r>
              <a:rPr lang="en-US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8A8A00-5C34-48E8-A70B-7DDFBF7A0E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007" y="681037"/>
            <a:ext cx="3838684" cy="38319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C7EC29-CA18-4236-A15C-DF560571FE18}"/>
              </a:ext>
            </a:extLst>
          </p:cNvPr>
          <p:cNvSpPr txBox="1"/>
          <p:nvPr/>
        </p:nvSpPr>
        <p:spPr>
          <a:xfrm>
            <a:off x="9184064" y="3724295"/>
            <a:ext cx="341957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" dirty="0"/>
              <a:t>Image: https://pixabay.com/ru/illustrations/%D0%BC%D1%8F%D1%87-%D0%BA%D1%80%D1%83%D0%B3%D0%BB%D1%8B%D0%B9-%D0%B3%D0%BB%D0%BE%D0%B1%D1%83%D1%81-%D0%BC%D0%B8%D1%80-%D0%B7%D0%B5%D0%BC%D0%BB%D1%8F-%D0%BF%D1%83%D0%BB%D1%8F-275711/</a:t>
            </a:r>
          </a:p>
        </p:txBody>
      </p:sp>
    </p:spTree>
    <p:extLst>
      <p:ext uri="{BB962C8B-B14F-4D97-AF65-F5344CB8AC3E}">
        <p14:creationId xmlns:p14="http://schemas.microsoft.com/office/powerpoint/2010/main" val="2920057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BA878-17D0-483A-BC25-73B173C48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1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Globalization (Tapscott theory)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6C42E3-BEE8-496C-8303-6718D594DE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300163"/>
            <a:ext cx="9753600" cy="48768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8C317-BC59-4510-ABD2-4C0EBDC86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571" y="2717293"/>
            <a:ext cx="10971229" cy="88929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en-US" dirty="0"/>
              <a:t>The internet dissolves geographical barriers, allowing businesses and individuals to operate on a global scale with fewer limitations</a:t>
            </a:r>
          </a:p>
        </p:txBody>
      </p:sp>
    </p:spTree>
    <p:extLst>
      <p:ext uri="{BB962C8B-B14F-4D97-AF65-F5344CB8AC3E}">
        <p14:creationId xmlns:p14="http://schemas.microsoft.com/office/powerpoint/2010/main" val="2316339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3FE9-B928-404A-A3D6-0D08177BA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New </a:t>
            </a:r>
            <a:r>
              <a:rPr lang="en-US" dirty="0">
                <a:hlinkClick r:id="rId3" action="ppaction://hlinkfile"/>
              </a:rPr>
              <a:t>Business Models </a:t>
            </a:r>
            <a:r>
              <a:rPr lang="en-US" dirty="0"/>
              <a:t>(Tapscott theory)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4C9BA-8EC7-4D23-A194-D29D53B43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i="1" dirty="0"/>
              <a:t>Digital technologies gave rise to new business models such as: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e-commerce</a:t>
            </a:r>
          </a:p>
          <a:p>
            <a:r>
              <a:rPr lang="en-US" dirty="0"/>
              <a:t>digital marketplaces</a:t>
            </a:r>
          </a:p>
          <a:p>
            <a:r>
              <a:rPr lang="en-US" dirty="0"/>
              <a:t>peer-to-peer networks</a:t>
            </a:r>
          </a:p>
          <a:p>
            <a:r>
              <a:rPr lang="en-US" dirty="0"/>
              <a:t>challenging conventional approaches (training product development)</a:t>
            </a:r>
          </a:p>
        </p:txBody>
      </p:sp>
    </p:spTree>
    <p:extLst>
      <p:ext uri="{BB962C8B-B14F-4D97-AF65-F5344CB8AC3E}">
        <p14:creationId xmlns:p14="http://schemas.microsoft.com/office/powerpoint/2010/main" val="219274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F1F75-A634-4002-B1BC-B0923D75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28" y="393406"/>
            <a:ext cx="11726944" cy="1325563"/>
          </a:xfrm>
        </p:spPr>
        <p:txBody>
          <a:bodyPr/>
          <a:lstStyle/>
          <a:p>
            <a:pPr algn="ctr"/>
            <a:r>
              <a:rPr lang="en-US" dirty="0"/>
              <a:t>Empowerment of Consumers (Tapscott theory)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2326E-9BDC-41F7-AACC-4D693208A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161154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/>
              <a:t>With access to information and digital tools, consumers became more empowered, influencing: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product design</a:t>
            </a:r>
          </a:p>
          <a:p>
            <a:r>
              <a:rPr lang="en-US" dirty="0"/>
              <a:t>customer service</a:t>
            </a:r>
          </a:p>
          <a:p>
            <a:r>
              <a:rPr lang="en-US" dirty="0"/>
              <a:t>business strategies</a:t>
            </a:r>
          </a:p>
        </p:txBody>
      </p:sp>
    </p:spTree>
    <p:extLst>
      <p:ext uri="{BB962C8B-B14F-4D97-AF65-F5344CB8AC3E}">
        <p14:creationId xmlns:p14="http://schemas.microsoft.com/office/powerpoint/2010/main" val="2458885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1751</TotalTime>
  <Words>1654</Words>
  <Application>Microsoft Office PowerPoint</Application>
  <PresentationFormat>Widescreen</PresentationFormat>
  <Paragraphs>171</Paragraphs>
  <Slides>29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Google Sans</vt:lpstr>
      <vt:lpstr>Wingdings</vt:lpstr>
      <vt:lpstr>Office Theme</vt:lpstr>
      <vt:lpstr>Ethics and Professional Values in the Digital Workplace</vt:lpstr>
      <vt:lpstr>Lesson outlines</vt:lpstr>
      <vt:lpstr>What is an Economy?</vt:lpstr>
      <vt:lpstr>Digital Economy Theory (Tapscott, 1996)</vt:lpstr>
      <vt:lpstr>Transformation of Value Creation (Tapscott theory)</vt:lpstr>
      <vt:lpstr>Networked Intelligence (Tapscott theory)</vt:lpstr>
      <vt:lpstr>Globalization (Tapscott theory)</vt:lpstr>
      <vt:lpstr>New Business Models (Tapscott theory)</vt:lpstr>
      <vt:lpstr>Empowerment of Consumers (Tapscott theory)</vt:lpstr>
      <vt:lpstr>PowerPoint Presentation</vt:lpstr>
      <vt:lpstr>Professionalism Theory (Freidson, 2001)</vt:lpstr>
      <vt:lpstr>The Third Logic (Freidson theory)</vt:lpstr>
      <vt:lpstr>Monopoly of Knowledge (Freidson theory)</vt:lpstr>
      <vt:lpstr>Social Structures of Professions (Freidson theory)</vt:lpstr>
      <vt:lpstr>Impact on Labor Markets (Freidson theory)</vt:lpstr>
      <vt:lpstr>Commodification VS Job Fairness</vt:lpstr>
      <vt:lpstr>Professional Autonomy (Freidson theory)</vt:lpstr>
      <vt:lpstr>Ethical Considerations in Digital Practices and Professional Values Expected of Practitioners</vt:lpstr>
      <vt:lpstr>Code of Ethics</vt:lpstr>
      <vt:lpstr>Privacy and Data Protection</vt:lpstr>
      <vt:lpstr>GDPR - EU general data protection regulation</vt:lpstr>
      <vt:lpstr>Cybersecurity</vt:lpstr>
      <vt:lpstr>Digital Inclusion</vt:lpstr>
      <vt:lpstr>Professional Competence and Integrity</vt:lpstr>
      <vt:lpstr>Social Responsibility</vt:lpstr>
      <vt:lpstr>Professional Values Expected of Practitioners</vt:lpstr>
      <vt:lpstr>Homework (Review the following theories)</vt:lpstr>
      <vt:lpstr>REFERENCE LIST and ADDITIONAL READING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 of Digital Technologies</dc:title>
  <dc:creator>ULUGBEK YUSUPOV</dc:creator>
  <cp:lastModifiedBy>ULUGBEK YUSUPOV</cp:lastModifiedBy>
  <cp:revision>37</cp:revision>
  <dcterms:created xsi:type="dcterms:W3CDTF">2024-10-03T07:13:24Z</dcterms:created>
  <dcterms:modified xsi:type="dcterms:W3CDTF">2024-10-07T10:42:56Z</dcterms:modified>
</cp:coreProperties>
</file>

<file path=docProps/thumbnail.jpeg>
</file>